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 id="266" r:id="rId11"/>
    <p:sldId id="313" r:id="rId12"/>
    <p:sldId id="265" r:id="rId13"/>
    <p:sldId id="267" r:id="rId14"/>
    <p:sldId id="268" r:id="rId15"/>
    <p:sldId id="269" r:id="rId16"/>
    <p:sldId id="270" r:id="rId17"/>
    <p:sldId id="272" r:id="rId18"/>
    <p:sldId id="271" r:id="rId19"/>
    <p:sldId id="273" r:id="rId20"/>
    <p:sldId id="275" r:id="rId21"/>
    <p:sldId id="274" r:id="rId22"/>
    <p:sldId id="276" r:id="rId23"/>
    <p:sldId id="278" r:id="rId24"/>
    <p:sldId id="277" r:id="rId25"/>
    <p:sldId id="279" r:id="rId26"/>
    <p:sldId id="281" r:id="rId27"/>
    <p:sldId id="282" r:id="rId28"/>
    <p:sldId id="280"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4" r:id="rId6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9" d="100"/>
          <a:sy n="59" d="100"/>
        </p:scale>
        <p:origin x="92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6/12/2025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28875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6/12/2025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48999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6/12/2025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75149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6/12/2025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128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6/12/2025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096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6/12/2025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252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6/12/2025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372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6/12/2025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214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6/12/2025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443407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6/12/2025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35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6/12/2025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08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6/12/2025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48055421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44D5527-E893-DF15-47B2-3475B51F0B40}"/>
              </a:ext>
            </a:extLst>
          </p:cNvPr>
          <p:cNvSpPr>
            <a:spLocks noGrp="1"/>
          </p:cNvSpPr>
          <p:nvPr>
            <p:ph type="ctrTitle"/>
          </p:nvPr>
        </p:nvSpPr>
        <p:spPr>
          <a:xfrm>
            <a:off x="5297762" y="640080"/>
            <a:ext cx="6251110" cy="3566160"/>
          </a:xfrm>
        </p:spPr>
        <p:txBody>
          <a:bodyPr anchor="b">
            <a:normAutofit/>
          </a:bodyPr>
          <a:lstStyle/>
          <a:p>
            <a:r>
              <a:rPr lang="es-ES" dirty="0"/>
              <a:t>Jubileo de la Esperanza</a:t>
            </a:r>
            <a:endParaRPr lang="es-CL" dirty="0"/>
          </a:p>
        </p:txBody>
      </p:sp>
      <p:sp>
        <p:nvSpPr>
          <p:cNvPr id="3" name="Subtítulo 2">
            <a:extLst>
              <a:ext uri="{FF2B5EF4-FFF2-40B4-BE49-F238E27FC236}">
                <a16:creationId xmlns:a16="http://schemas.microsoft.com/office/drawing/2014/main" id="{4668C17B-4CCB-AE92-C40A-43A12B711597}"/>
              </a:ext>
            </a:extLst>
          </p:cNvPr>
          <p:cNvSpPr>
            <a:spLocks noGrp="1"/>
          </p:cNvSpPr>
          <p:nvPr>
            <p:ph type="subTitle" idx="1"/>
          </p:nvPr>
        </p:nvSpPr>
        <p:spPr>
          <a:xfrm>
            <a:off x="5297760" y="4636008"/>
            <a:ext cx="6251111" cy="1572768"/>
          </a:xfrm>
        </p:spPr>
        <p:txBody>
          <a:bodyPr>
            <a:normAutofit fontScale="77500" lnSpcReduction="20000"/>
          </a:bodyPr>
          <a:lstStyle/>
          <a:p>
            <a:r>
              <a:rPr lang="es-ES" b="1" dirty="0"/>
              <a:t>ANIMACIÓN BIBLICA SIERRAS CHICAS</a:t>
            </a:r>
          </a:p>
          <a:p>
            <a:endParaRPr lang="es-ES" b="1" dirty="0"/>
          </a:p>
          <a:p>
            <a:r>
              <a:rPr lang="es-ES" b="1" dirty="0"/>
              <a:t>Jaime Michea</a:t>
            </a:r>
            <a:br>
              <a:rPr lang="es-ES" b="1" dirty="0"/>
            </a:br>
            <a:r>
              <a:rPr lang="es-ES" b="1" dirty="0"/>
              <a:t>Animación bíblica claretiana</a:t>
            </a:r>
            <a:endParaRPr lang="es-CL" b="1" dirty="0"/>
          </a:p>
          <a:p>
            <a:endParaRPr lang="es-CL" dirty="0"/>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91A668"/>
          </a:solidFill>
          <a:ln w="38100" cap="rnd">
            <a:solidFill>
              <a:srgbClr val="91A66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amas y flores aisladas en una superficie blanca">
            <a:extLst>
              <a:ext uri="{FF2B5EF4-FFF2-40B4-BE49-F238E27FC236}">
                <a16:creationId xmlns:a16="http://schemas.microsoft.com/office/drawing/2014/main" id="{E67E5D40-1CF8-EDAF-9C9A-F2A63AC4B1A4}"/>
              </a:ext>
            </a:extLst>
          </p:cNvPr>
          <p:cNvPicPr>
            <a:picLocks noChangeAspect="1"/>
          </p:cNvPicPr>
          <p:nvPr/>
        </p:nvPicPr>
        <p:blipFill>
          <a:blip r:embed="rId2"/>
          <a:srcRect l="33265" r="19367" b="2"/>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99219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9AFF8-8892-CFA9-4BBB-B3D827D2D465}"/>
              </a:ext>
            </a:extLst>
          </p:cNvPr>
          <p:cNvSpPr>
            <a:spLocks noGrp="1"/>
          </p:cNvSpPr>
          <p:nvPr>
            <p:ph type="title"/>
          </p:nvPr>
        </p:nvSpPr>
        <p:spPr>
          <a:xfrm>
            <a:off x="838200" y="2766218"/>
            <a:ext cx="10515600" cy="1325563"/>
          </a:xfrm>
        </p:spPr>
        <p:txBody>
          <a:bodyPr>
            <a:normAutofit fontScale="90000"/>
          </a:bodyPr>
          <a:lstStyle/>
          <a:p>
            <a:pPr algn="ctr"/>
            <a:r>
              <a:rPr lang="es-ES" dirty="0"/>
              <a:t>La tradición del Jubileo en la Biblia</a:t>
            </a:r>
            <a:br>
              <a:rPr lang="es-ES" dirty="0"/>
            </a:br>
            <a:r>
              <a:rPr lang="es-ES" b="1" dirty="0"/>
              <a:t>Ex 23,10-11</a:t>
            </a:r>
            <a:endParaRPr lang="es-CL" dirty="0"/>
          </a:p>
        </p:txBody>
      </p:sp>
    </p:spTree>
    <p:extLst>
      <p:ext uri="{BB962C8B-B14F-4D97-AF65-F5344CB8AC3E}">
        <p14:creationId xmlns:p14="http://schemas.microsoft.com/office/powerpoint/2010/main" val="187574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0953CF-655A-2C38-9038-27D0E401B6A3}"/>
              </a:ext>
            </a:extLst>
          </p:cNvPr>
          <p:cNvSpPr txBox="1"/>
          <p:nvPr/>
        </p:nvSpPr>
        <p:spPr>
          <a:xfrm>
            <a:off x="849086" y="805934"/>
            <a:ext cx="6096000" cy="461665"/>
          </a:xfrm>
          <a:prstGeom prst="rect">
            <a:avLst/>
          </a:prstGeom>
          <a:noFill/>
        </p:spPr>
        <p:txBody>
          <a:bodyPr wrap="square">
            <a:spAutoFit/>
          </a:bodyPr>
          <a:lstStyle/>
          <a:p>
            <a:r>
              <a:rPr lang="es-CL" sz="2400" dirty="0">
                <a:latin typeface="Abadi" panose="020B0604020104020204" pitchFamily="34" charset="0"/>
              </a:rPr>
              <a:t>Ex 23,10-11</a:t>
            </a:r>
          </a:p>
        </p:txBody>
      </p:sp>
      <p:sp>
        <p:nvSpPr>
          <p:cNvPr id="7" name="CuadroTexto 6">
            <a:extLst>
              <a:ext uri="{FF2B5EF4-FFF2-40B4-BE49-F238E27FC236}">
                <a16:creationId xmlns:a16="http://schemas.microsoft.com/office/drawing/2014/main" id="{AC92C42C-738E-912B-964E-ABA199BAE91D}"/>
              </a:ext>
            </a:extLst>
          </p:cNvPr>
          <p:cNvSpPr txBox="1"/>
          <p:nvPr/>
        </p:nvSpPr>
        <p:spPr>
          <a:xfrm>
            <a:off x="1632856" y="2684307"/>
            <a:ext cx="8621486" cy="2092881"/>
          </a:xfrm>
          <a:prstGeom prst="rect">
            <a:avLst/>
          </a:prstGeom>
          <a:noFill/>
        </p:spPr>
        <p:txBody>
          <a:bodyPr wrap="square">
            <a:spAutoFit/>
          </a:bodyPr>
          <a:lstStyle/>
          <a:p>
            <a:pPr algn="just"/>
            <a:r>
              <a:rPr lang="es-ES" sz="2600" i="1" dirty="0">
                <a:latin typeface="Abadi" panose="020B0604020104020204" pitchFamily="34" charset="0"/>
              </a:rPr>
              <a:t> “Seis años sembrarás tu tierra, y recogerás su cosecha; mas el séptimo año la dejarás libre, para que coman los pobres de tu pueblo; y de lo que quede comerán los animales del campo; así harás también con tu viña y con tu olivar”</a:t>
            </a:r>
            <a:endParaRPr lang="es-CL" sz="2600" i="1" dirty="0">
              <a:latin typeface="Abadi" panose="020B0604020104020204" pitchFamily="34" charset="0"/>
            </a:endParaRPr>
          </a:p>
        </p:txBody>
      </p:sp>
    </p:spTree>
    <p:extLst>
      <p:ext uri="{BB962C8B-B14F-4D97-AF65-F5344CB8AC3E}">
        <p14:creationId xmlns:p14="http://schemas.microsoft.com/office/powerpoint/2010/main" val="146006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48384-A452-1F76-54D1-3B8C0E5D5394}"/>
              </a:ext>
            </a:extLst>
          </p:cNvPr>
          <p:cNvSpPr>
            <a:spLocks noGrp="1"/>
          </p:cNvSpPr>
          <p:nvPr>
            <p:ph type="title"/>
          </p:nvPr>
        </p:nvSpPr>
        <p:spPr/>
        <p:txBody>
          <a:bodyPr>
            <a:normAutofit fontScale="90000"/>
          </a:bodyPr>
          <a:lstStyle/>
          <a:p>
            <a:pPr algn="ctr"/>
            <a:br>
              <a:rPr lang="es-CL" dirty="0">
                <a:latin typeface="Abadi" panose="020B0604020104020204" pitchFamily="34" charset="0"/>
              </a:rPr>
            </a:br>
            <a:br>
              <a:rPr lang="es-CL" dirty="0">
                <a:latin typeface="Abadi" panose="020B0604020104020204" pitchFamily="34" charset="0"/>
              </a:rPr>
            </a:br>
            <a:r>
              <a:rPr lang="es-CL" dirty="0">
                <a:latin typeface="Abadi" panose="020B0604020104020204" pitchFamily="34" charset="0"/>
              </a:rPr>
              <a:t>ANTIGUO TESTAMENTO</a:t>
            </a:r>
            <a:br>
              <a:rPr lang="es-CL" dirty="0">
                <a:latin typeface="Abadi" panose="020B0604020104020204" pitchFamily="34" charset="0"/>
              </a:rPr>
            </a:br>
            <a:br>
              <a:rPr lang="es-CL" dirty="0">
                <a:latin typeface="Abadi" panose="020B0604020104020204" pitchFamily="34" charset="0"/>
              </a:rPr>
            </a:br>
            <a:endParaRPr lang="es-CL" dirty="0"/>
          </a:p>
        </p:txBody>
      </p:sp>
      <p:sp>
        <p:nvSpPr>
          <p:cNvPr id="9" name="CuadroTexto 8">
            <a:extLst>
              <a:ext uri="{FF2B5EF4-FFF2-40B4-BE49-F238E27FC236}">
                <a16:creationId xmlns:a16="http://schemas.microsoft.com/office/drawing/2014/main" id="{F392863E-3070-2045-F4B3-544F63A3EC70}"/>
              </a:ext>
            </a:extLst>
          </p:cNvPr>
          <p:cNvSpPr txBox="1"/>
          <p:nvPr/>
        </p:nvSpPr>
        <p:spPr>
          <a:xfrm>
            <a:off x="838200" y="2218772"/>
            <a:ext cx="11049001" cy="3785652"/>
          </a:xfrm>
          <a:prstGeom prst="rect">
            <a:avLst/>
          </a:prstGeom>
          <a:noFill/>
        </p:spPr>
        <p:txBody>
          <a:bodyPr wrap="square">
            <a:spAutoFit/>
          </a:bodyPr>
          <a:lstStyle/>
          <a:p>
            <a:r>
              <a:rPr lang="es-CL" sz="2600" dirty="0">
                <a:latin typeface="Abadi" panose="020B0604020104020204" pitchFamily="34" charset="0"/>
              </a:rPr>
              <a:t>Sobre el sábado</a:t>
            </a:r>
          </a:p>
          <a:p>
            <a:endParaRPr lang="es-CL" sz="2400" dirty="0">
              <a:latin typeface="Abadi" panose="020B0604020104020204" pitchFamily="34" charset="0"/>
            </a:endParaRPr>
          </a:p>
          <a:p>
            <a:r>
              <a:rPr lang="es-CL" sz="2400" dirty="0">
                <a:latin typeface="Abadi" panose="020B0604020104020204" pitchFamily="34" charset="0"/>
              </a:rPr>
              <a:t>- E</a:t>
            </a:r>
            <a:r>
              <a:rPr lang="es-ES" sz="2400" dirty="0">
                <a:latin typeface="Abadi" panose="020B0604020104020204" pitchFamily="34" charset="0"/>
              </a:rPr>
              <a:t>x. 34,21:	Orden de observar el sábado:</a:t>
            </a:r>
          </a:p>
          <a:p>
            <a:r>
              <a:rPr lang="es-ES" sz="2400" dirty="0">
                <a:latin typeface="Abadi" panose="020B0604020104020204" pitchFamily="34" charset="0"/>
              </a:rPr>
              <a:t>		“</a:t>
            </a:r>
            <a:r>
              <a:rPr lang="es-ES" sz="2400" i="1" dirty="0">
                <a:latin typeface="Abadi" panose="020B0604020104020204" pitchFamily="34" charset="0"/>
              </a:rPr>
              <a:t>Seis días trabajarás, más en el séptimo descansarás;</a:t>
            </a:r>
          </a:p>
          <a:p>
            <a:r>
              <a:rPr lang="es-ES" sz="2400" i="1" dirty="0">
                <a:latin typeface="Abadi" panose="020B0604020104020204" pitchFamily="34" charset="0"/>
              </a:rPr>
              <a:t>		descansarás en tiempo de siembra y siega”.</a:t>
            </a:r>
          </a:p>
          <a:p>
            <a:endParaRPr lang="es-ES" sz="2400" i="1" dirty="0">
              <a:latin typeface="Abadi" panose="020B0604020104020204" pitchFamily="34" charset="0"/>
            </a:endParaRPr>
          </a:p>
          <a:p>
            <a:pPr algn="just"/>
            <a:r>
              <a:rPr lang="es-ES" sz="2400" dirty="0">
                <a:latin typeface="Abadi" panose="020B0604020104020204" pitchFamily="34" charset="0"/>
              </a:rPr>
              <a:t>Se ordena descansar el sábado justamente en los períodos de mayor trabajo en el campo: la siembra y la siega. El sábado es una real interrupción del trabajo. Dios puede ordenar este descanso, pues la tierra le pertenece.</a:t>
            </a:r>
          </a:p>
          <a:p>
            <a:endParaRPr lang="es-CL" sz="2400" dirty="0">
              <a:latin typeface="Abadi" panose="020B0604020104020204" pitchFamily="34" charset="0"/>
            </a:endParaRPr>
          </a:p>
        </p:txBody>
      </p:sp>
    </p:spTree>
    <p:extLst>
      <p:ext uri="{BB962C8B-B14F-4D97-AF65-F5344CB8AC3E}">
        <p14:creationId xmlns:p14="http://schemas.microsoft.com/office/powerpoint/2010/main" val="6973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9631F-8C07-B4CA-73FA-860CC73C1921}"/>
              </a:ext>
            </a:extLst>
          </p:cNvPr>
          <p:cNvSpPr>
            <a:spLocks noGrp="1"/>
          </p:cNvSpPr>
          <p:nvPr>
            <p:ph type="title"/>
          </p:nvPr>
        </p:nvSpPr>
        <p:spPr/>
        <p:txBody>
          <a:bodyPr/>
          <a:lstStyle/>
          <a:p>
            <a:endParaRPr lang="es-CL"/>
          </a:p>
        </p:txBody>
      </p:sp>
      <p:sp>
        <p:nvSpPr>
          <p:cNvPr id="5" name="CuadroTexto 4">
            <a:extLst>
              <a:ext uri="{FF2B5EF4-FFF2-40B4-BE49-F238E27FC236}">
                <a16:creationId xmlns:a16="http://schemas.microsoft.com/office/drawing/2014/main" id="{544972C3-E72C-CF1B-C49C-EEE4D0767EF2}"/>
              </a:ext>
            </a:extLst>
          </p:cNvPr>
          <p:cNvSpPr txBox="1"/>
          <p:nvPr/>
        </p:nvSpPr>
        <p:spPr>
          <a:xfrm>
            <a:off x="838200" y="2135164"/>
            <a:ext cx="10515600" cy="1938992"/>
          </a:xfrm>
          <a:prstGeom prst="rect">
            <a:avLst/>
          </a:prstGeom>
          <a:noFill/>
        </p:spPr>
        <p:txBody>
          <a:bodyPr wrap="square">
            <a:spAutoFit/>
          </a:bodyPr>
          <a:lstStyle/>
          <a:p>
            <a:r>
              <a:rPr lang="es-ES" sz="2400" dirty="0">
                <a:latin typeface="Abadi" panose="020B0604020104020204" pitchFamily="34" charset="0"/>
              </a:rPr>
              <a:t>b) Ex. 23,12:	Se agrega una motivación social:</a:t>
            </a:r>
          </a:p>
          <a:p>
            <a:endParaRPr lang="es-ES" sz="2400" dirty="0">
              <a:latin typeface="Abadi" panose="020B0604020104020204" pitchFamily="34" charset="0"/>
            </a:endParaRPr>
          </a:p>
          <a:p>
            <a:r>
              <a:rPr lang="es-ES" sz="2400" dirty="0">
                <a:latin typeface="Abadi" panose="020B0604020104020204" pitchFamily="34" charset="0"/>
              </a:rPr>
              <a:t>		</a:t>
            </a:r>
            <a:r>
              <a:rPr lang="es-ES" sz="2400" i="1" dirty="0">
                <a:latin typeface="Abadi" panose="020B0604020104020204" pitchFamily="34" charset="0"/>
              </a:rPr>
              <a:t>“Seis días harás tus trabajos, y el séptimo descansarás,</a:t>
            </a:r>
          </a:p>
          <a:p>
            <a:r>
              <a:rPr lang="es-ES" sz="2400" i="1" dirty="0">
                <a:latin typeface="Abadi" panose="020B0604020104020204" pitchFamily="34" charset="0"/>
              </a:rPr>
              <a:t>		para que reposen tu buey y tu asno, y tengan un respiro el hijo </a:t>
            </a:r>
          </a:p>
          <a:p>
            <a:r>
              <a:rPr lang="es-ES" sz="2400" i="1" dirty="0">
                <a:latin typeface="Abadi" panose="020B0604020104020204" pitchFamily="34" charset="0"/>
              </a:rPr>
              <a:t>                    de tu sierva y el forastero”</a:t>
            </a:r>
          </a:p>
        </p:txBody>
      </p:sp>
      <p:sp>
        <p:nvSpPr>
          <p:cNvPr id="7" name="CuadroTexto 6">
            <a:extLst>
              <a:ext uri="{FF2B5EF4-FFF2-40B4-BE49-F238E27FC236}">
                <a16:creationId xmlns:a16="http://schemas.microsoft.com/office/drawing/2014/main" id="{ECD930F0-0C1D-7DF8-3823-3C03ADAF3AE2}"/>
              </a:ext>
            </a:extLst>
          </p:cNvPr>
          <p:cNvSpPr txBox="1"/>
          <p:nvPr/>
        </p:nvSpPr>
        <p:spPr>
          <a:xfrm>
            <a:off x="838200" y="4654620"/>
            <a:ext cx="10515600" cy="1569660"/>
          </a:xfrm>
          <a:prstGeom prst="rect">
            <a:avLst/>
          </a:prstGeom>
          <a:noFill/>
        </p:spPr>
        <p:txBody>
          <a:bodyPr wrap="square">
            <a:spAutoFit/>
          </a:bodyPr>
          <a:lstStyle/>
          <a:p>
            <a:pPr algn="just"/>
            <a:r>
              <a:rPr lang="es-ES" sz="2400" dirty="0">
                <a:latin typeface="Abadi" panose="020B0604020104020204" pitchFamily="34" charset="0"/>
              </a:rPr>
              <a:t>Esta relectura del texto anterior es posible del siglo 8º, cuando se da una fuerte corriente profética en favor del pobre. Se dirige a alguien que tiene buey y asno, y también esclavos para trabajar. La ley del sábado busca poner un freno a la explotación ilimitada de los medios de producción.</a:t>
            </a:r>
            <a:endParaRPr lang="es-CL" sz="2400" dirty="0">
              <a:latin typeface="Abadi" panose="020B0604020104020204" pitchFamily="34" charset="0"/>
            </a:endParaRPr>
          </a:p>
        </p:txBody>
      </p:sp>
    </p:spTree>
    <p:extLst>
      <p:ext uri="{BB962C8B-B14F-4D97-AF65-F5344CB8AC3E}">
        <p14:creationId xmlns:p14="http://schemas.microsoft.com/office/powerpoint/2010/main" val="303641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95B29-FBBB-7B70-A6DF-DDBB793241D2}"/>
              </a:ext>
            </a:extLst>
          </p:cNvPr>
          <p:cNvSpPr>
            <a:spLocks noGrp="1"/>
          </p:cNvSpPr>
          <p:nvPr>
            <p:ph type="title"/>
          </p:nvPr>
        </p:nvSpPr>
        <p:spPr/>
        <p:txBody>
          <a:bodyPr/>
          <a:lstStyle/>
          <a:p>
            <a:endParaRPr lang="es-CL"/>
          </a:p>
        </p:txBody>
      </p:sp>
      <p:sp>
        <p:nvSpPr>
          <p:cNvPr id="5" name="CuadroTexto 4">
            <a:extLst>
              <a:ext uri="{FF2B5EF4-FFF2-40B4-BE49-F238E27FC236}">
                <a16:creationId xmlns:a16="http://schemas.microsoft.com/office/drawing/2014/main" id="{16117257-2BD2-EB13-4417-45C01FA64BE7}"/>
              </a:ext>
            </a:extLst>
          </p:cNvPr>
          <p:cNvSpPr txBox="1"/>
          <p:nvPr/>
        </p:nvSpPr>
        <p:spPr>
          <a:xfrm>
            <a:off x="838200" y="2101840"/>
            <a:ext cx="10515600" cy="4154984"/>
          </a:xfrm>
          <a:prstGeom prst="rect">
            <a:avLst/>
          </a:prstGeom>
          <a:noFill/>
        </p:spPr>
        <p:txBody>
          <a:bodyPr wrap="square">
            <a:spAutoFit/>
          </a:bodyPr>
          <a:lstStyle/>
          <a:p>
            <a:r>
              <a:rPr lang="es-ES" sz="2400" dirty="0">
                <a:latin typeface="Abadi" panose="020B0604020104020204" pitchFamily="34" charset="0"/>
              </a:rPr>
              <a:t>Ex. 20,8-11:	El cuarto mandamiento del Decálogo:</a:t>
            </a:r>
          </a:p>
          <a:p>
            <a:endParaRPr lang="es-ES" sz="2400" dirty="0">
              <a:latin typeface="Abadi" panose="020B0604020104020204" pitchFamily="34" charset="0"/>
            </a:endParaRPr>
          </a:p>
          <a:p>
            <a:r>
              <a:rPr lang="es-ES" sz="2400" dirty="0">
                <a:latin typeface="Abadi" panose="020B0604020104020204" pitchFamily="34" charset="0"/>
              </a:rPr>
              <a:t>	</a:t>
            </a:r>
            <a:r>
              <a:rPr lang="es-ES" sz="2400" i="1" dirty="0">
                <a:latin typeface="Abadi" panose="020B0604020104020204" pitchFamily="34" charset="0"/>
              </a:rPr>
              <a:t>“Recuerda el día Sábado para santificarlo. Seis días trabajarás y </a:t>
            </a:r>
          </a:p>
          <a:p>
            <a:r>
              <a:rPr lang="es-ES" sz="2400" i="1" dirty="0">
                <a:latin typeface="Abadi" panose="020B0604020104020204" pitchFamily="34" charset="0"/>
              </a:rPr>
              <a:t>           harás todos tus trabajos, pero el día séptimo es día descanso </a:t>
            </a:r>
          </a:p>
          <a:p>
            <a:r>
              <a:rPr lang="es-ES" sz="2400" i="1" dirty="0">
                <a:latin typeface="Abadi" panose="020B0604020104020204" pitchFamily="34" charset="0"/>
              </a:rPr>
              <a:t>           para Yahveh, tu Dios.</a:t>
            </a:r>
          </a:p>
          <a:p>
            <a:r>
              <a:rPr lang="es-ES" sz="2400" i="1" dirty="0">
                <a:latin typeface="Abadi" panose="020B0604020104020204" pitchFamily="34" charset="0"/>
              </a:rPr>
              <a:t>          No harás ningún trabajo, ni tú, ni tu hijo, ni tu hija,</a:t>
            </a:r>
          </a:p>
          <a:p>
            <a:r>
              <a:rPr lang="es-ES" sz="2400" i="1" dirty="0">
                <a:latin typeface="Abadi" panose="020B0604020104020204" pitchFamily="34" charset="0"/>
              </a:rPr>
              <a:t>          ni tu siervo, ni tu sierva, ni tu ganado,</a:t>
            </a:r>
          </a:p>
          <a:p>
            <a:r>
              <a:rPr lang="es-ES" sz="2400" i="1" dirty="0">
                <a:latin typeface="Abadi" panose="020B0604020104020204" pitchFamily="34" charset="0"/>
              </a:rPr>
              <a:t>	ni el forastero que habita en tu ciudad.</a:t>
            </a:r>
          </a:p>
          <a:p>
            <a:r>
              <a:rPr lang="es-ES" sz="2400" i="1" dirty="0">
                <a:latin typeface="Abadi" panose="020B0604020104020204" pitchFamily="34" charset="0"/>
              </a:rPr>
              <a:t>	Pues en seis días hizo Yahveh el cielo y la tierra, el mar y todo </a:t>
            </a:r>
          </a:p>
          <a:p>
            <a:r>
              <a:rPr lang="es-ES" sz="2400" i="1" dirty="0">
                <a:latin typeface="Abadi" panose="020B0604020104020204" pitchFamily="34" charset="0"/>
              </a:rPr>
              <a:t>          cuanto contienen, y el séptimo descansó; por eso bendijo    </a:t>
            </a:r>
          </a:p>
          <a:p>
            <a:r>
              <a:rPr lang="es-ES" sz="2400" i="1" dirty="0">
                <a:latin typeface="Abadi" panose="020B0604020104020204" pitchFamily="34" charset="0"/>
              </a:rPr>
              <a:t>          Yahveh el día sábado y lo hizo sagrado”.</a:t>
            </a:r>
          </a:p>
        </p:txBody>
      </p:sp>
    </p:spTree>
    <p:extLst>
      <p:ext uri="{BB962C8B-B14F-4D97-AF65-F5344CB8AC3E}">
        <p14:creationId xmlns:p14="http://schemas.microsoft.com/office/powerpoint/2010/main" val="175500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34C79-A339-7B08-F281-4B0FF6575D18}"/>
              </a:ext>
            </a:extLst>
          </p:cNvPr>
          <p:cNvSpPr>
            <a:spLocks noGrp="1"/>
          </p:cNvSpPr>
          <p:nvPr>
            <p:ph type="title"/>
          </p:nvPr>
        </p:nvSpPr>
        <p:spPr/>
        <p:txBody>
          <a:bodyPr/>
          <a:lstStyle/>
          <a:p>
            <a:endParaRPr lang="es-CL"/>
          </a:p>
        </p:txBody>
      </p:sp>
      <p:sp>
        <p:nvSpPr>
          <p:cNvPr id="5" name="CuadroTexto 4">
            <a:extLst>
              <a:ext uri="{FF2B5EF4-FFF2-40B4-BE49-F238E27FC236}">
                <a16:creationId xmlns:a16="http://schemas.microsoft.com/office/drawing/2014/main" id="{F4EA316C-2CDE-0CE3-1AF2-0F330F04503D}"/>
              </a:ext>
            </a:extLst>
          </p:cNvPr>
          <p:cNvSpPr txBox="1"/>
          <p:nvPr/>
        </p:nvSpPr>
        <p:spPr>
          <a:xfrm>
            <a:off x="838200" y="2094638"/>
            <a:ext cx="10417629" cy="3785652"/>
          </a:xfrm>
          <a:prstGeom prst="rect">
            <a:avLst/>
          </a:prstGeom>
          <a:noFill/>
        </p:spPr>
        <p:txBody>
          <a:bodyPr wrap="square">
            <a:spAutoFit/>
          </a:bodyPr>
          <a:lstStyle/>
          <a:p>
            <a:pPr algn="just"/>
            <a:r>
              <a:rPr lang="es-ES" sz="2400" dirty="0">
                <a:latin typeface="Abadi" panose="020B0604020104020204" pitchFamily="34" charset="0"/>
              </a:rPr>
              <a:t>Aquí el descanso es santo, no porque se haga en él algo ritual o sagrado, sino simplemente porque no se hace nada. La orden se dirige ahora a toda la familia patriarcal, que incluye hijos, ganado, esclavos y migrantes allegados. </a:t>
            </a:r>
          </a:p>
          <a:p>
            <a:pPr algn="just"/>
            <a:endParaRPr lang="es-ES" sz="2400" dirty="0">
              <a:latin typeface="Abadi" panose="020B0604020104020204" pitchFamily="34" charset="0"/>
            </a:endParaRPr>
          </a:p>
          <a:p>
            <a:pPr algn="just"/>
            <a:r>
              <a:rPr lang="es-ES" sz="2400" dirty="0">
                <a:latin typeface="Abadi" panose="020B0604020104020204" pitchFamily="34" charset="0"/>
              </a:rPr>
              <a:t>La motivación aquí es la teología de la creación y descanso de Yahveh. El ser humano participa del descanso de Yahveh, pues creado a imagen de Dios, debe asumir su responsabilidad en la continuación de la obra de la creación. </a:t>
            </a:r>
          </a:p>
          <a:p>
            <a:pPr algn="just"/>
            <a:endParaRPr lang="es-ES" sz="2400" dirty="0">
              <a:latin typeface="Abadi" panose="020B0604020104020204" pitchFamily="34" charset="0"/>
            </a:endParaRPr>
          </a:p>
          <a:p>
            <a:pPr algn="just"/>
            <a:r>
              <a:rPr lang="es-ES" sz="2400" dirty="0">
                <a:latin typeface="Abadi" panose="020B0604020104020204" pitchFamily="34" charset="0"/>
              </a:rPr>
              <a:t>Dios descansa porque trabajó, el ser humano también debe descansar porque está trabajando como Dios trabajó.</a:t>
            </a:r>
            <a:endParaRPr lang="es-CL" sz="2400" dirty="0">
              <a:latin typeface="Abadi" panose="020B0604020104020204" pitchFamily="34" charset="0"/>
            </a:endParaRPr>
          </a:p>
        </p:txBody>
      </p:sp>
    </p:spTree>
    <p:extLst>
      <p:ext uri="{BB962C8B-B14F-4D97-AF65-F5344CB8AC3E}">
        <p14:creationId xmlns:p14="http://schemas.microsoft.com/office/powerpoint/2010/main" val="11354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94E97-6A3E-3E0F-83A3-77453CD32A64}"/>
              </a:ext>
            </a:extLst>
          </p:cNvPr>
          <p:cNvSpPr>
            <a:spLocks noGrp="1"/>
          </p:cNvSpPr>
          <p:nvPr>
            <p:ph type="title"/>
          </p:nvPr>
        </p:nvSpPr>
        <p:spPr/>
        <p:txBody>
          <a:bodyPr/>
          <a:lstStyle/>
          <a:p>
            <a:r>
              <a:rPr lang="es-ES" dirty="0"/>
              <a:t>La experiencia del éxodo y el exilio</a:t>
            </a:r>
            <a:endParaRPr lang="es-CL" dirty="0"/>
          </a:p>
        </p:txBody>
      </p:sp>
      <p:sp>
        <p:nvSpPr>
          <p:cNvPr id="5" name="CuadroTexto 4">
            <a:extLst>
              <a:ext uri="{FF2B5EF4-FFF2-40B4-BE49-F238E27FC236}">
                <a16:creationId xmlns:a16="http://schemas.microsoft.com/office/drawing/2014/main" id="{D689670B-9BFF-D085-C20B-57E588E88F92}"/>
              </a:ext>
            </a:extLst>
          </p:cNvPr>
          <p:cNvSpPr txBox="1"/>
          <p:nvPr/>
        </p:nvSpPr>
        <p:spPr>
          <a:xfrm>
            <a:off x="838200" y="1894229"/>
            <a:ext cx="10515600" cy="2677656"/>
          </a:xfrm>
          <a:prstGeom prst="rect">
            <a:avLst/>
          </a:prstGeom>
          <a:noFill/>
        </p:spPr>
        <p:txBody>
          <a:bodyPr wrap="square">
            <a:spAutoFit/>
          </a:bodyPr>
          <a:lstStyle/>
          <a:p>
            <a:pPr algn="just"/>
            <a:r>
              <a:rPr lang="es-ES" sz="2400" dirty="0" err="1">
                <a:latin typeface="Abadi" panose="020B0604020104020204" pitchFamily="34" charset="0"/>
              </a:rPr>
              <a:t>Dt</a:t>
            </a:r>
            <a:r>
              <a:rPr lang="es-ES" sz="2400" dirty="0">
                <a:latin typeface="Abadi" panose="020B0604020104020204" pitchFamily="34" charset="0"/>
              </a:rPr>
              <a:t>. 5,12-15:	Tenemos aquí la relectura deuteronomista del mismo decálogo. Es igual al texto anterior, pero se agrega una nueva motivación:</a:t>
            </a:r>
          </a:p>
          <a:p>
            <a:pPr algn="just"/>
            <a:endParaRPr lang="es-ES" sz="2400" dirty="0">
              <a:latin typeface="Abadi" panose="020B0604020104020204" pitchFamily="34" charset="0"/>
            </a:endParaRPr>
          </a:p>
          <a:p>
            <a:pPr algn="just"/>
            <a:r>
              <a:rPr lang="es-ES" sz="2400" dirty="0">
                <a:latin typeface="Abadi" panose="020B0604020104020204" pitchFamily="34" charset="0"/>
              </a:rPr>
              <a:t>	</a:t>
            </a:r>
            <a:r>
              <a:rPr lang="es-ES" sz="2400" i="1" dirty="0">
                <a:latin typeface="Abadi" panose="020B0604020104020204" pitchFamily="34" charset="0"/>
              </a:rPr>
              <a:t>“Guardarás el día sábado... para que puedan descansar como tú, tu 	siervo y tu sierva. Recuerda que fuiste esclavo en el país de Egipto y 	que Yahveh tu Dios te sacó de allí con mano fuerte y tenso brazo; por 	eso Yahveh tu Dios te ha mandado guardar el día sábado</a:t>
            </a:r>
            <a:r>
              <a:rPr lang="es-ES" sz="2400" dirty="0">
                <a:latin typeface="Abadi" panose="020B0604020104020204" pitchFamily="34" charset="0"/>
              </a:rPr>
              <a:t>” (v. 15).</a:t>
            </a:r>
          </a:p>
        </p:txBody>
      </p:sp>
      <p:sp>
        <p:nvSpPr>
          <p:cNvPr id="7" name="CuadroTexto 6">
            <a:extLst>
              <a:ext uri="{FF2B5EF4-FFF2-40B4-BE49-F238E27FC236}">
                <a16:creationId xmlns:a16="http://schemas.microsoft.com/office/drawing/2014/main" id="{BE9B4BFB-7483-407E-865E-12BE008FA87E}"/>
              </a:ext>
            </a:extLst>
          </p:cNvPr>
          <p:cNvSpPr txBox="1"/>
          <p:nvPr/>
        </p:nvSpPr>
        <p:spPr>
          <a:xfrm>
            <a:off x="838200" y="5130578"/>
            <a:ext cx="10515599" cy="1200329"/>
          </a:xfrm>
          <a:prstGeom prst="rect">
            <a:avLst/>
          </a:prstGeom>
          <a:noFill/>
        </p:spPr>
        <p:txBody>
          <a:bodyPr wrap="square">
            <a:spAutoFit/>
          </a:bodyPr>
          <a:lstStyle/>
          <a:p>
            <a:pPr algn="just"/>
            <a:r>
              <a:rPr lang="es-ES" sz="2400" dirty="0">
                <a:latin typeface="Abadi" panose="020B0604020104020204" pitchFamily="34" charset="0"/>
              </a:rPr>
              <a:t>Aquí se insiste en el descanso de los esclavos y esclavas, que deben descansar como descansa el jefe del hogar y toda su familia. La motivación ya no es la teología de creación, sino del Éxodo.</a:t>
            </a:r>
            <a:endParaRPr lang="es-CL" sz="2400" dirty="0">
              <a:latin typeface="Abadi" panose="020B0604020104020204" pitchFamily="34" charset="0"/>
            </a:endParaRPr>
          </a:p>
        </p:txBody>
      </p:sp>
    </p:spTree>
    <p:extLst>
      <p:ext uri="{BB962C8B-B14F-4D97-AF65-F5344CB8AC3E}">
        <p14:creationId xmlns:p14="http://schemas.microsoft.com/office/powerpoint/2010/main" val="150790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32829D-F7D7-8A51-1A3B-7B27D8B74F4D}"/>
              </a:ext>
            </a:extLst>
          </p:cNvPr>
          <p:cNvSpPr txBox="1"/>
          <p:nvPr/>
        </p:nvSpPr>
        <p:spPr>
          <a:xfrm>
            <a:off x="522514" y="2658001"/>
            <a:ext cx="10515599" cy="3785652"/>
          </a:xfrm>
          <a:prstGeom prst="rect">
            <a:avLst/>
          </a:prstGeom>
          <a:noFill/>
        </p:spPr>
        <p:txBody>
          <a:bodyPr wrap="square">
            <a:spAutoFit/>
          </a:bodyPr>
          <a:lstStyle/>
          <a:p>
            <a:pPr algn="just"/>
            <a:r>
              <a:rPr lang="es-ES" sz="2400" dirty="0">
                <a:latin typeface="Abadi" panose="020B0604020104020204" pitchFamily="34" charset="0"/>
              </a:rPr>
              <a:t>La exigencia del Sábado se hizo especialmente importante en el Exilio, cuando los israelitas reivindicaban un día libre para poder reconstruir la conciencia y la fe de los exiliados, embrutecidos por el trabajo esclavo. </a:t>
            </a:r>
          </a:p>
          <a:p>
            <a:pPr algn="just"/>
            <a:endParaRPr lang="es-ES" sz="2400" dirty="0">
              <a:latin typeface="Abadi" panose="020B0604020104020204" pitchFamily="34" charset="0"/>
            </a:endParaRPr>
          </a:p>
          <a:p>
            <a:pPr algn="just"/>
            <a:r>
              <a:rPr lang="es-ES" sz="2400" dirty="0">
                <a:latin typeface="Abadi" panose="020B0604020104020204" pitchFamily="34" charset="0"/>
              </a:rPr>
              <a:t>El Sábado era importante para reconstruirse como persona y poder reconstruir la identidad del Pueblo de Dios. </a:t>
            </a:r>
          </a:p>
          <a:p>
            <a:pPr algn="just"/>
            <a:endParaRPr lang="es-ES" sz="2400" dirty="0">
              <a:latin typeface="Abadi" panose="020B0604020104020204" pitchFamily="34" charset="0"/>
            </a:endParaRPr>
          </a:p>
          <a:p>
            <a:pPr algn="just"/>
            <a:r>
              <a:rPr lang="es-ES" sz="2400" dirty="0">
                <a:latin typeface="Abadi" panose="020B0604020104020204" pitchFamily="34" charset="0"/>
              </a:rPr>
              <a:t>Era el descanso del sábado lo que les permitía trabajar en forma humana como Yahveh. El sábado tiene por lo tanto un sentido a la vez liberador, social y religioso.</a:t>
            </a:r>
            <a:endParaRPr lang="es-CL" sz="2400" dirty="0">
              <a:latin typeface="Abadi" panose="020B0604020104020204" pitchFamily="34" charset="0"/>
            </a:endParaRPr>
          </a:p>
        </p:txBody>
      </p:sp>
      <p:sp>
        <p:nvSpPr>
          <p:cNvPr id="4" name="CuadroTexto 3">
            <a:extLst>
              <a:ext uri="{FF2B5EF4-FFF2-40B4-BE49-F238E27FC236}">
                <a16:creationId xmlns:a16="http://schemas.microsoft.com/office/drawing/2014/main" id="{671FEB04-AAA7-E5B2-E37B-7F8766B78AD4}"/>
              </a:ext>
            </a:extLst>
          </p:cNvPr>
          <p:cNvSpPr txBox="1"/>
          <p:nvPr/>
        </p:nvSpPr>
        <p:spPr>
          <a:xfrm>
            <a:off x="522515" y="403162"/>
            <a:ext cx="10515600" cy="2308324"/>
          </a:xfrm>
          <a:prstGeom prst="rect">
            <a:avLst/>
          </a:prstGeom>
          <a:noFill/>
        </p:spPr>
        <p:txBody>
          <a:bodyPr wrap="square">
            <a:spAutoFit/>
          </a:bodyPr>
          <a:lstStyle/>
          <a:p>
            <a:pPr algn="just"/>
            <a:r>
              <a:rPr lang="es-CL" sz="2400" dirty="0" err="1">
                <a:latin typeface="Abadi" panose="020B0604020104020204" pitchFamily="34" charset="0"/>
              </a:rPr>
              <a:t>Gn</a:t>
            </a:r>
            <a:r>
              <a:rPr lang="es-CL" sz="2400" dirty="0">
                <a:latin typeface="Abadi" panose="020B0604020104020204" pitchFamily="34" charset="0"/>
              </a:rPr>
              <a:t>. 2,1-3  </a:t>
            </a:r>
            <a:r>
              <a:rPr lang="es-CL" sz="2400" i="1" dirty="0">
                <a:latin typeface="Abadi" panose="020B0604020104020204" pitchFamily="34" charset="0"/>
              </a:rPr>
              <a:t>“</a:t>
            </a:r>
            <a:r>
              <a:rPr lang="es-ES" sz="2400" i="1" dirty="0">
                <a:latin typeface="Abadi" panose="020B0604020104020204" pitchFamily="34" charset="0"/>
              </a:rPr>
              <a:t>Así estuvieron terminados el cielo, la tierra y todo lo que hay en ellos.  El Séptimo día Dios tuvo terminado su trabajo, y descansó en ese día de todo lo que había hecho.  Bendijo Dios el Séptimo día y lo hizo santo, porque ese día descansó de sus trabajos después de toda esta creación que había hecho”.</a:t>
            </a:r>
          </a:p>
          <a:p>
            <a:pPr algn="just"/>
            <a:endParaRPr lang="es-CL" sz="2400" dirty="0">
              <a:latin typeface="Abadi" panose="020B0604020104020204" pitchFamily="34" charset="0"/>
            </a:endParaRPr>
          </a:p>
        </p:txBody>
      </p:sp>
    </p:spTree>
    <p:extLst>
      <p:ext uri="{BB962C8B-B14F-4D97-AF65-F5344CB8AC3E}">
        <p14:creationId xmlns:p14="http://schemas.microsoft.com/office/powerpoint/2010/main" val="33844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7B767-4C77-1548-842D-F60152680AFE}"/>
              </a:ext>
            </a:extLst>
          </p:cNvPr>
          <p:cNvSpPr>
            <a:spLocks noGrp="1"/>
          </p:cNvSpPr>
          <p:nvPr>
            <p:ph type="title"/>
          </p:nvPr>
        </p:nvSpPr>
        <p:spPr/>
        <p:txBody>
          <a:bodyPr>
            <a:normAutofit fontScale="90000"/>
          </a:bodyPr>
          <a:lstStyle/>
          <a:p>
            <a:pPr algn="ctr"/>
            <a:br>
              <a:rPr lang="es-ES" dirty="0"/>
            </a:br>
            <a:br>
              <a:rPr lang="es-ES" dirty="0"/>
            </a:br>
            <a:r>
              <a:rPr lang="es-ES" dirty="0"/>
              <a:t>Sobre el año sabático y año del jubileo</a:t>
            </a:r>
            <a:br>
              <a:rPr lang="es-ES" dirty="0"/>
            </a:br>
            <a:br>
              <a:rPr lang="es-ES" dirty="0"/>
            </a:br>
            <a:endParaRPr lang="es-CL" dirty="0"/>
          </a:p>
        </p:txBody>
      </p:sp>
      <p:sp>
        <p:nvSpPr>
          <p:cNvPr id="7" name="CuadroTexto 6">
            <a:extLst>
              <a:ext uri="{FF2B5EF4-FFF2-40B4-BE49-F238E27FC236}">
                <a16:creationId xmlns:a16="http://schemas.microsoft.com/office/drawing/2014/main" id="{AB5768E1-557F-F9BE-30DC-48E6EA16B197}"/>
              </a:ext>
            </a:extLst>
          </p:cNvPr>
          <p:cNvSpPr txBox="1"/>
          <p:nvPr/>
        </p:nvSpPr>
        <p:spPr>
          <a:xfrm>
            <a:off x="838200" y="2108538"/>
            <a:ext cx="10515600" cy="2308324"/>
          </a:xfrm>
          <a:prstGeom prst="rect">
            <a:avLst/>
          </a:prstGeom>
          <a:noFill/>
        </p:spPr>
        <p:txBody>
          <a:bodyPr wrap="square">
            <a:spAutoFit/>
          </a:bodyPr>
          <a:lstStyle/>
          <a:p>
            <a:r>
              <a:rPr lang="es-ES" sz="2400" dirty="0">
                <a:latin typeface="Abadi" panose="020B0604020104020204" pitchFamily="34" charset="0"/>
              </a:rPr>
              <a:t>Ex. 23,10-11:	Descanso de la tierra:</a:t>
            </a:r>
          </a:p>
          <a:p>
            <a:endParaRPr lang="es-ES" sz="2400" dirty="0">
              <a:latin typeface="Abadi" panose="020B0604020104020204" pitchFamily="34" charset="0"/>
            </a:endParaRPr>
          </a:p>
          <a:p>
            <a:r>
              <a:rPr lang="es-ES" sz="2400" i="1" dirty="0">
                <a:latin typeface="Abadi" panose="020B0604020104020204" pitchFamily="34" charset="0"/>
              </a:rPr>
              <a:t>    “Seis años sembrarás tu tierra y recogerás su producto;  al séptimo la   </a:t>
            </a:r>
          </a:p>
          <a:p>
            <a:r>
              <a:rPr lang="es-ES" sz="2400" i="1" dirty="0">
                <a:latin typeface="Abadi" panose="020B0604020104020204" pitchFamily="34" charset="0"/>
              </a:rPr>
              <a:t>    dejarás descansar y no la cultivarás, para que coman los pobres de tu  </a:t>
            </a:r>
          </a:p>
          <a:p>
            <a:r>
              <a:rPr lang="es-ES" sz="2400" i="1" dirty="0">
                <a:latin typeface="Abadi" panose="020B0604020104020204" pitchFamily="34" charset="0"/>
              </a:rPr>
              <a:t>    pueblo,  y lo que quede lo comerán los animales del campo. Harás lo mismo </a:t>
            </a:r>
          </a:p>
          <a:p>
            <a:r>
              <a:rPr lang="es-ES" sz="2400" i="1" dirty="0">
                <a:latin typeface="Abadi" panose="020B0604020104020204" pitchFamily="34" charset="0"/>
              </a:rPr>
              <a:t>    con tu viña y tu olivar”.</a:t>
            </a:r>
          </a:p>
        </p:txBody>
      </p:sp>
    </p:spTree>
    <p:extLst>
      <p:ext uri="{BB962C8B-B14F-4D97-AF65-F5344CB8AC3E}">
        <p14:creationId xmlns:p14="http://schemas.microsoft.com/office/powerpoint/2010/main" val="992083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4135A3-95E6-FA6C-8961-000FC6B22666}"/>
              </a:ext>
            </a:extLst>
          </p:cNvPr>
          <p:cNvSpPr txBox="1"/>
          <p:nvPr/>
        </p:nvSpPr>
        <p:spPr>
          <a:xfrm>
            <a:off x="315686" y="428178"/>
            <a:ext cx="11430000" cy="5632311"/>
          </a:xfrm>
          <a:prstGeom prst="rect">
            <a:avLst/>
          </a:prstGeom>
          <a:noFill/>
        </p:spPr>
        <p:txBody>
          <a:bodyPr wrap="square">
            <a:spAutoFit/>
          </a:bodyPr>
          <a:lstStyle/>
          <a:p>
            <a:pPr algn="just"/>
            <a:r>
              <a:rPr lang="es-ES" sz="2400" dirty="0">
                <a:latin typeface="Abadi" panose="020B0604020104020204" pitchFamily="34" charset="0"/>
              </a:rPr>
              <a:t>Es el texto más antiguo sobre el año sabático. La tierra es la primera en gozar el privilegio divino del descanso (igual a Ex. 34,21 sobre el descanso de la tierra en día sábado). El verbo “dejar descansar” literalmente significa aquí “dejar libre”. </a:t>
            </a:r>
          </a:p>
          <a:p>
            <a:pPr algn="just"/>
            <a:endParaRPr lang="es-ES" sz="2400" dirty="0">
              <a:latin typeface="Abadi" panose="020B0604020104020204" pitchFamily="34" charset="0"/>
            </a:endParaRPr>
          </a:p>
          <a:p>
            <a:pPr algn="just"/>
            <a:r>
              <a:rPr lang="es-ES" sz="2400" dirty="0">
                <a:latin typeface="Abadi" panose="020B0604020104020204" pitchFamily="34" charset="0"/>
              </a:rPr>
              <a:t>El ser humano tiene el derecho a trabajar la tierra y sacar su producto, pero Dios también defiende el derecho de la tierra a su descanso y libertad. </a:t>
            </a:r>
          </a:p>
          <a:p>
            <a:pPr algn="just"/>
            <a:endParaRPr lang="es-ES" sz="2400" dirty="0">
              <a:latin typeface="Abadi" panose="020B0604020104020204" pitchFamily="34" charset="0"/>
            </a:endParaRPr>
          </a:p>
          <a:p>
            <a:pPr algn="just"/>
            <a:r>
              <a:rPr lang="es-ES" sz="2400" dirty="0">
                <a:latin typeface="Abadi" panose="020B0604020104020204" pitchFamily="34" charset="0"/>
              </a:rPr>
              <a:t>Los primeros beneficiados de esta liberación de la tierra son los “pobres de tu pueblo”.   Los segundos beneficiarios son “los animales del campo”. </a:t>
            </a:r>
          </a:p>
          <a:p>
            <a:pPr algn="just"/>
            <a:endParaRPr lang="es-ES" sz="2400" dirty="0">
              <a:latin typeface="Abadi" panose="020B0604020104020204" pitchFamily="34" charset="0"/>
            </a:endParaRPr>
          </a:p>
          <a:p>
            <a:pPr algn="just"/>
            <a:r>
              <a:rPr lang="es-ES" sz="2400" dirty="0">
                <a:latin typeface="Abadi" panose="020B0604020104020204" pitchFamily="34" charset="0"/>
              </a:rPr>
              <a:t>La mención expresa a la viña y el olivar, tiene su intención profética, puesto estos dos cultivos eran exclusivos de los más ricos. También a esta actividad agrícola, de “alta productividad y tecnología”, </a:t>
            </a:r>
          </a:p>
          <a:p>
            <a:pPr algn="just"/>
            <a:endParaRPr lang="es-ES" sz="2400" dirty="0">
              <a:latin typeface="Abadi" panose="020B0604020104020204" pitchFamily="34" charset="0"/>
            </a:endParaRPr>
          </a:p>
          <a:p>
            <a:pPr algn="just"/>
            <a:r>
              <a:rPr lang="es-ES" sz="2400" dirty="0">
                <a:latin typeface="Abadi" panose="020B0604020104020204" pitchFamily="34" charset="0"/>
              </a:rPr>
              <a:t>Dios impone un límite, para defender los intereses de la tierra y de los pobres.</a:t>
            </a:r>
            <a:endParaRPr lang="es-CL" sz="2400" dirty="0">
              <a:latin typeface="Abadi" panose="020B0604020104020204" pitchFamily="34" charset="0"/>
            </a:endParaRPr>
          </a:p>
        </p:txBody>
      </p:sp>
    </p:spTree>
    <p:extLst>
      <p:ext uri="{BB962C8B-B14F-4D97-AF65-F5344CB8AC3E}">
        <p14:creationId xmlns:p14="http://schemas.microsoft.com/office/powerpoint/2010/main" val="241667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Árbol solitario en un campo con paisaje urbano empañado por la niebla al fondo">
            <a:extLst>
              <a:ext uri="{FF2B5EF4-FFF2-40B4-BE49-F238E27FC236}">
                <a16:creationId xmlns:a16="http://schemas.microsoft.com/office/drawing/2014/main" id="{3B22E2BB-7199-F281-FB9A-753B922DC805}"/>
              </a:ext>
            </a:extLst>
          </p:cNvPr>
          <p:cNvPicPr>
            <a:picLocks noChangeAspect="1"/>
          </p:cNvPicPr>
          <p:nvPr/>
        </p:nvPicPr>
        <p:blipFill>
          <a:blip r:embed="rId2"/>
          <a:srcRect t="14809" b="605"/>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BC5B6F-EBA4-F1D3-6FC3-863C11E3312C}"/>
              </a:ext>
            </a:extLst>
          </p:cNvPr>
          <p:cNvSpPr>
            <a:spLocks noGrp="1"/>
          </p:cNvSpPr>
          <p:nvPr>
            <p:ph type="title"/>
          </p:nvPr>
        </p:nvSpPr>
        <p:spPr>
          <a:xfrm>
            <a:off x="321733" y="321733"/>
            <a:ext cx="11548532" cy="5391090"/>
          </a:xfrm>
        </p:spPr>
        <p:txBody>
          <a:bodyPr vert="horz" lIns="91440" tIns="45720" rIns="91440" bIns="45720" rtlCol="0" anchor="t">
            <a:normAutofit fontScale="90000"/>
          </a:bodyPr>
          <a:lstStyle/>
          <a:p>
            <a:pPr algn="ctr"/>
            <a:r>
              <a:rPr lang="en-US" sz="6700" dirty="0" err="1">
                <a:solidFill>
                  <a:schemeClr val="bg1"/>
                </a:solidFill>
              </a:rPr>
              <a:t>Jubileo</a:t>
            </a:r>
            <a:r>
              <a:rPr lang="en-US" sz="6700" dirty="0">
                <a:solidFill>
                  <a:schemeClr val="bg1"/>
                </a:solidFill>
              </a:rPr>
              <a:t> y </a:t>
            </a:r>
            <a:r>
              <a:rPr lang="en-US" sz="6700" dirty="0" err="1">
                <a:solidFill>
                  <a:schemeClr val="bg1"/>
                </a:solidFill>
              </a:rPr>
              <a:t>reconciliación</a:t>
            </a:r>
            <a:r>
              <a:rPr lang="en-US" sz="6700" dirty="0">
                <a:solidFill>
                  <a:schemeClr val="bg1"/>
                </a:solidFill>
              </a:rPr>
              <a:t> con la </a:t>
            </a:r>
            <a:r>
              <a:rPr lang="en-US" sz="6700" dirty="0" err="1">
                <a:solidFill>
                  <a:schemeClr val="bg1"/>
                </a:solidFill>
              </a:rPr>
              <a:t>naturaleza</a:t>
            </a:r>
            <a:br>
              <a:rPr lang="en-US" sz="8800" dirty="0">
                <a:solidFill>
                  <a:schemeClr val="bg1"/>
                </a:solidFill>
              </a:rPr>
            </a:br>
            <a:r>
              <a:rPr lang="en-US" sz="8800" dirty="0">
                <a:solidFill>
                  <a:schemeClr val="bg1"/>
                </a:solidFill>
              </a:rPr>
              <a:t>                 </a:t>
            </a:r>
            <a:br>
              <a:rPr lang="en-US" sz="8800" dirty="0">
                <a:solidFill>
                  <a:schemeClr val="bg1"/>
                </a:solidFill>
              </a:rPr>
            </a:br>
            <a:r>
              <a:rPr lang="en-US" sz="8800" dirty="0">
                <a:solidFill>
                  <a:schemeClr val="bg1"/>
                </a:solidFill>
              </a:rPr>
              <a:t>                        </a:t>
            </a:r>
            <a:r>
              <a:rPr lang="es-ES" sz="6700" dirty="0">
                <a:solidFill>
                  <a:schemeClr val="bg1"/>
                </a:solidFill>
              </a:rPr>
              <a:t>“Vemos que la creación        </a:t>
            </a:r>
            <a:br>
              <a:rPr lang="es-ES" sz="6700" dirty="0">
                <a:solidFill>
                  <a:schemeClr val="bg1"/>
                </a:solidFill>
              </a:rPr>
            </a:br>
            <a:r>
              <a:rPr lang="es-ES" sz="6700" dirty="0">
                <a:solidFill>
                  <a:schemeClr val="bg1"/>
                </a:solidFill>
              </a:rPr>
              <a:t>                                   entera gime y sufre </a:t>
            </a:r>
            <a:br>
              <a:rPr lang="es-ES" sz="6700" dirty="0">
                <a:solidFill>
                  <a:schemeClr val="bg1"/>
                </a:solidFill>
              </a:rPr>
            </a:br>
            <a:r>
              <a:rPr lang="es-ES" sz="6700" dirty="0">
                <a:solidFill>
                  <a:schemeClr val="bg1"/>
                </a:solidFill>
              </a:rPr>
              <a:t>                                            dolores de parto”     </a:t>
            </a:r>
            <a:br>
              <a:rPr lang="es-ES" sz="6700" dirty="0">
                <a:solidFill>
                  <a:schemeClr val="bg1"/>
                </a:solidFill>
              </a:rPr>
            </a:br>
            <a:r>
              <a:rPr lang="es-ES" sz="6700" dirty="0">
                <a:solidFill>
                  <a:schemeClr val="bg1"/>
                </a:solidFill>
              </a:rPr>
              <a:t>                                       </a:t>
            </a:r>
            <a:r>
              <a:rPr lang="es-ES" sz="4400" dirty="0">
                <a:solidFill>
                  <a:schemeClr val="bg1"/>
                </a:solidFill>
              </a:rPr>
              <a:t>(</a:t>
            </a:r>
            <a:r>
              <a:rPr lang="es-ES" sz="4400" dirty="0" err="1">
                <a:solidFill>
                  <a:schemeClr val="bg1"/>
                </a:solidFill>
              </a:rPr>
              <a:t>Rm</a:t>
            </a:r>
            <a:r>
              <a:rPr lang="es-ES" sz="4400" dirty="0">
                <a:solidFill>
                  <a:schemeClr val="bg1"/>
                </a:solidFill>
              </a:rPr>
              <a:t> 8,22)</a:t>
            </a:r>
            <a:br>
              <a:rPr lang="es-ES" sz="4400" dirty="0">
                <a:solidFill>
                  <a:schemeClr val="bg1"/>
                </a:solidFill>
              </a:rPr>
            </a:br>
            <a:endParaRPr lang="en-US" sz="4400" dirty="0">
              <a:solidFill>
                <a:schemeClr val="bg1"/>
              </a:solidFill>
            </a:endParaRPr>
          </a:p>
        </p:txBody>
      </p:sp>
      <p:sp>
        <p:nvSpPr>
          <p:cNvPr id="13" name="Rectangle 12">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95" y="4702516"/>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607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C115A-8ABE-981D-74B1-329F3FEF105F}"/>
              </a:ext>
            </a:extLst>
          </p:cNvPr>
          <p:cNvSpPr>
            <a:spLocks noGrp="1"/>
          </p:cNvSpPr>
          <p:nvPr>
            <p:ph type="title"/>
          </p:nvPr>
        </p:nvSpPr>
        <p:spPr/>
        <p:txBody>
          <a:bodyPr>
            <a:normAutofit fontScale="90000"/>
          </a:bodyPr>
          <a:lstStyle/>
          <a:p>
            <a:r>
              <a:rPr lang="es-ES" dirty="0" err="1"/>
              <a:t>Is</a:t>
            </a:r>
            <a:r>
              <a:rPr lang="es-ES" dirty="0"/>
              <a:t>. 61,1-2: después del Exilio: restauración del año sabático</a:t>
            </a:r>
            <a:endParaRPr lang="es-CL" dirty="0"/>
          </a:p>
        </p:txBody>
      </p:sp>
      <p:sp>
        <p:nvSpPr>
          <p:cNvPr id="5" name="CuadroTexto 4">
            <a:extLst>
              <a:ext uri="{FF2B5EF4-FFF2-40B4-BE49-F238E27FC236}">
                <a16:creationId xmlns:a16="http://schemas.microsoft.com/office/drawing/2014/main" id="{7CE7FA1E-7FA3-BCF4-F4AF-4533F81C0A57}"/>
              </a:ext>
            </a:extLst>
          </p:cNvPr>
          <p:cNvSpPr txBox="1"/>
          <p:nvPr/>
        </p:nvSpPr>
        <p:spPr>
          <a:xfrm>
            <a:off x="838199" y="2465924"/>
            <a:ext cx="10515600" cy="3416320"/>
          </a:xfrm>
          <a:prstGeom prst="rect">
            <a:avLst/>
          </a:prstGeom>
          <a:noFill/>
        </p:spPr>
        <p:txBody>
          <a:bodyPr wrap="square">
            <a:spAutoFit/>
          </a:bodyPr>
          <a:lstStyle/>
          <a:p>
            <a:pPr algn="ctr"/>
            <a:r>
              <a:rPr lang="es-ES" sz="2400" i="1" dirty="0">
                <a:latin typeface="Abadi" panose="020B0604020104020204" pitchFamily="34" charset="0"/>
              </a:rPr>
              <a:t>“El Espíritu de </a:t>
            </a:r>
            <a:r>
              <a:rPr lang="es-ES" sz="2400" i="1" dirty="0" err="1">
                <a:latin typeface="Abadi" panose="020B0604020104020204" pitchFamily="34" charset="0"/>
              </a:rPr>
              <a:t>Yavé</a:t>
            </a:r>
            <a:r>
              <a:rPr lang="es-ES" sz="2400" i="1" dirty="0">
                <a:latin typeface="Abadi" panose="020B0604020104020204" pitchFamily="34" charset="0"/>
              </a:rPr>
              <a:t> el Señor está sobre mí </a:t>
            </a:r>
          </a:p>
          <a:p>
            <a:pPr algn="ctr"/>
            <a:r>
              <a:rPr lang="es-ES" sz="2400" i="1" dirty="0">
                <a:latin typeface="Abadi" panose="020B0604020104020204" pitchFamily="34" charset="0"/>
              </a:rPr>
              <a:t>porque </a:t>
            </a:r>
            <a:r>
              <a:rPr lang="es-ES" sz="2400" i="1" dirty="0" err="1">
                <a:latin typeface="Abadi" panose="020B0604020104020204" pitchFamily="34" charset="0"/>
              </a:rPr>
              <a:t>Yavé</a:t>
            </a:r>
            <a:r>
              <a:rPr lang="es-ES" sz="2400" i="1" dirty="0">
                <a:latin typeface="Abadi" panose="020B0604020104020204" pitchFamily="34" charset="0"/>
              </a:rPr>
              <a:t> me ungió y me ha enviado:</a:t>
            </a:r>
          </a:p>
          <a:p>
            <a:pPr algn="ctr"/>
            <a:r>
              <a:rPr lang="es-ES" sz="2400" i="1" dirty="0">
                <a:latin typeface="Abadi" panose="020B0604020104020204" pitchFamily="34" charset="0"/>
              </a:rPr>
              <a:t> para anunciar buenas nuevas a los pobres,</a:t>
            </a:r>
          </a:p>
          <a:p>
            <a:pPr algn="ctr"/>
            <a:r>
              <a:rPr lang="es-ES" sz="2400" i="1" dirty="0">
                <a:latin typeface="Abadi" panose="020B0604020104020204" pitchFamily="34" charset="0"/>
              </a:rPr>
              <a:t>para sanar a los quebrantados de corazón,</a:t>
            </a:r>
          </a:p>
          <a:p>
            <a:pPr algn="ctr"/>
            <a:r>
              <a:rPr lang="es-ES" sz="2400" i="1" dirty="0">
                <a:latin typeface="Abadi" panose="020B0604020104020204" pitchFamily="34" charset="0"/>
              </a:rPr>
              <a:t>para proclamar a los cautivos la liberación</a:t>
            </a:r>
          </a:p>
          <a:p>
            <a:pPr algn="ctr"/>
            <a:r>
              <a:rPr lang="es-ES" sz="2400" i="1" dirty="0">
                <a:latin typeface="Abadi" panose="020B0604020104020204" pitchFamily="34" charset="0"/>
              </a:rPr>
              <a:t>a los presos de libertad.</a:t>
            </a:r>
          </a:p>
          <a:p>
            <a:pPr algn="ctr"/>
            <a:r>
              <a:rPr lang="es-ES" sz="2400" i="1" dirty="0">
                <a:latin typeface="Abadi" panose="020B0604020104020204" pitchFamily="34" charset="0"/>
              </a:rPr>
              <a:t>para pregonar año de gracia de </a:t>
            </a:r>
            <a:r>
              <a:rPr lang="es-ES" sz="2400" i="1" dirty="0" err="1">
                <a:latin typeface="Abadi" panose="020B0604020104020204" pitchFamily="34" charset="0"/>
              </a:rPr>
              <a:t>Yavé</a:t>
            </a:r>
            <a:endParaRPr lang="es-ES" sz="2400" i="1" dirty="0">
              <a:latin typeface="Abadi" panose="020B0604020104020204" pitchFamily="34" charset="0"/>
            </a:endParaRPr>
          </a:p>
          <a:p>
            <a:pPr algn="ctr"/>
            <a:r>
              <a:rPr lang="es-ES" sz="2400" i="1" dirty="0">
                <a:latin typeface="Abadi" panose="020B0604020104020204" pitchFamily="34" charset="0"/>
              </a:rPr>
              <a:t>	día de venganza de nuestro Dios</a:t>
            </a:r>
          </a:p>
          <a:p>
            <a:pPr algn="ctr"/>
            <a:r>
              <a:rPr lang="es-ES" sz="2400" i="1" dirty="0">
                <a:latin typeface="Abadi" panose="020B0604020104020204" pitchFamily="34" charset="0"/>
              </a:rPr>
              <a:t>	para consolar a todos los que lloran...”</a:t>
            </a:r>
          </a:p>
        </p:txBody>
      </p:sp>
    </p:spTree>
    <p:extLst>
      <p:ext uri="{BB962C8B-B14F-4D97-AF65-F5344CB8AC3E}">
        <p14:creationId xmlns:p14="http://schemas.microsoft.com/office/powerpoint/2010/main" val="243160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FC1579F-1E7B-B3EF-B411-C4E62DF0F2EF}"/>
              </a:ext>
            </a:extLst>
          </p:cNvPr>
          <p:cNvSpPr txBox="1"/>
          <p:nvPr/>
        </p:nvSpPr>
        <p:spPr>
          <a:xfrm>
            <a:off x="261257" y="759950"/>
            <a:ext cx="11430000" cy="4893647"/>
          </a:xfrm>
          <a:prstGeom prst="rect">
            <a:avLst/>
          </a:prstGeom>
          <a:noFill/>
        </p:spPr>
        <p:txBody>
          <a:bodyPr wrap="square">
            <a:spAutoFit/>
          </a:bodyPr>
          <a:lstStyle/>
          <a:p>
            <a:pPr algn="just"/>
            <a:r>
              <a:rPr lang="es-ES" sz="2400" dirty="0">
                <a:latin typeface="Abadi" panose="020B0604020104020204" pitchFamily="34" charset="0"/>
              </a:rPr>
              <a:t>Terminado el exilio (año 538 a.C.), </a:t>
            </a:r>
          </a:p>
          <a:p>
            <a:pPr algn="just"/>
            <a:endParaRPr lang="es-ES" sz="2400" dirty="0">
              <a:latin typeface="Abadi" panose="020B0604020104020204" pitchFamily="34" charset="0"/>
            </a:endParaRPr>
          </a:p>
          <a:p>
            <a:pPr marL="342900" indent="-342900" algn="just">
              <a:buFontTx/>
              <a:buChar char="-"/>
            </a:pPr>
            <a:r>
              <a:rPr lang="es-ES" sz="2400" dirty="0">
                <a:latin typeface="Abadi" panose="020B0604020104020204" pitchFamily="34" charset="0"/>
              </a:rPr>
              <a:t>Los retornados quieren reconstruir el Templo, Jerusalén y las instituciones del pasado. </a:t>
            </a:r>
          </a:p>
          <a:p>
            <a:pPr marL="342900" indent="-342900" algn="just">
              <a:buFontTx/>
              <a:buChar char="-"/>
            </a:pPr>
            <a:endParaRPr lang="es-ES" sz="2400" dirty="0">
              <a:latin typeface="Abadi" panose="020B0604020104020204" pitchFamily="34" charset="0"/>
            </a:endParaRPr>
          </a:p>
          <a:p>
            <a:pPr marL="342900" indent="-342900" algn="just">
              <a:buFontTx/>
              <a:buChar char="-"/>
            </a:pPr>
            <a:r>
              <a:rPr lang="es-ES" sz="2400" dirty="0">
                <a:latin typeface="Abadi" panose="020B0604020104020204" pitchFamily="34" charset="0"/>
              </a:rPr>
              <a:t>El profeta (llamado Tercer Isaías, que posiblemente es una comunidad de profetas) se opone a este proyecto prioritario de reconstrucción institucional y propone más bien la reconstrucción de la vida del pueblo de Dios. </a:t>
            </a:r>
          </a:p>
          <a:p>
            <a:pPr marL="342900" indent="-342900" algn="just">
              <a:buFontTx/>
              <a:buChar char="-"/>
            </a:pPr>
            <a:endParaRPr lang="es-ES" sz="2400" dirty="0">
              <a:latin typeface="Abadi" panose="020B0604020104020204" pitchFamily="34" charset="0"/>
            </a:endParaRPr>
          </a:p>
          <a:p>
            <a:pPr marL="342900" indent="-342900" algn="just">
              <a:buFontTx/>
              <a:buChar char="-"/>
            </a:pPr>
            <a:r>
              <a:rPr lang="es-ES" sz="2400" dirty="0">
                <a:latin typeface="Abadi" panose="020B0604020104020204" pitchFamily="34" charset="0"/>
              </a:rPr>
              <a:t>Lo urgente no es reconstruir el Templo y las instituciones, sino proclamar y pregonar un año sabático, “un año de gracia de Yahveh, día de venganza de nuestro Dios”. </a:t>
            </a:r>
          </a:p>
          <a:p>
            <a:pPr algn="just"/>
            <a:endParaRPr lang="es-ES" sz="2400" dirty="0">
              <a:latin typeface="Abadi" panose="020B0604020104020204" pitchFamily="34" charset="0"/>
            </a:endParaRPr>
          </a:p>
        </p:txBody>
      </p:sp>
    </p:spTree>
    <p:extLst>
      <p:ext uri="{BB962C8B-B14F-4D97-AF65-F5344CB8AC3E}">
        <p14:creationId xmlns:p14="http://schemas.microsoft.com/office/powerpoint/2010/main" val="588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A24D09D-0286-18D3-0886-77EA9325F25C}"/>
              </a:ext>
            </a:extLst>
          </p:cNvPr>
          <p:cNvSpPr txBox="1"/>
          <p:nvPr/>
        </p:nvSpPr>
        <p:spPr>
          <a:xfrm>
            <a:off x="533399" y="551880"/>
            <a:ext cx="10940143" cy="5262979"/>
          </a:xfrm>
          <a:prstGeom prst="rect">
            <a:avLst/>
          </a:prstGeom>
          <a:noFill/>
        </p:spPr>
        <p:txBody>
          <a:bodyPr wrap="square">
            <a:spAutoFit/>
          </a:bodyPr>
          <a:lstStyle/>
          <a:p>
            <a:pPr marL="342900" indent="-342900" algn="just">
              <a:buFontTx/>
              <a:buChar char="-"/>
            </a:pPr>
            <a:r>
              <a:rPr lang="es-ES" sz="2400" dirty="0">
                <a:latin typeface="Abadi" panose="020B0604020104020204" pitchFamily="34" charset="0"/>
              </a:rPr>
              <a:t>Este año sabático, fiel a la tradición, no significaba reconstruir edificios, sino “anunciar buenas nuevas a los pobres”, es decir, sanar a los quebrantados de corazón y proclamar liberación y libertad (lo que según la tradición de Ex. y </a:t>
            </a:r>
            <a:r>
              <a:rPr lang="es-ES" sz="2400" dirty="0" err="1">
                <a:latin typeface="Abadi" panose="020B0604020104020204" pitchFamily="34" charset="0"/>
              </a:rPr>
              <a:t>Dt</a:t>
            </a:r>
            <a:r>
              <a:rPr lang="es-ES" sz="2400" dirty="0">
                <a:latin typeface="Abadi" panose="020B0604020104020204" pitchFamily="34" charset="0"/>
              </a:rPr>
              <a:t>. implicaba liberación de esclavos, condonación de deudas, recuperación de la tierra). </a:t>
            </a:r>
          </a:p>
          <a:p>
            <a:pPr marL="342900" indent="-342900" algn="just">
              <a:buFontTx/>
              <a:buChar char="-"/>
            </a:pPr>
            <a:endParaRPr lang="es-ES" sz="2400" dirty="0">
              <a:latin typeface="Abadi" panose="020B0604020104020204" pitchFamily="34" charset="0"/>
            </a:endParaRPr>
          </a:p>
          <a:p>
            <a:pPr marL="342900" indent="-342900" algn="just">
              <a:buFontTx/>
              <a:buChar char="-"/>
            </a:pPr>
            <a:r>
              <a:rPr lang="es-ES" sz="2400" dirty="0">
                <a:latin typeface="Abadi" panose="020B0604020104020204" pitchFamily="34" charset="0"/>
              </a:rPr>
              <a:t>El profeta discierne que el Espíritu esta sobre él (y sobre la comunidad de profetas), por eso mismo él está ungido para cumplir esta misión. </a:t>
            </a:r>
          </a:p>
          <a:p>
            <a:pPr marL="342900" indent="-342900" algn="just">
              <a:buFontTx/>
              <a:buChar char="-"/>
            </a:pPr>
            <a:endParaRPr lang="es-ES" sz="2400" dirty="0">
              <a:latin typeface="Abadi" panose="020B0604020104020204" pitchFamily="34" charset="0"/>
            </a:endParaRPr>
          </a:p>
          <a:p>
            <a:pPr marL="342900" indent="-342900" algn="just">
              <a:buFontTx/>
              <a:buChar char="-"/>
            </a:pPr>
            <a:r>
              <a:rPr lang="es-ES" sz="2400" dirty="0">
                <a:latin typeface="Abadi" panose="020B0604020104020204" pitchFamily="34" charset="0"/>
              </a:rPr>
              <a:t>El Espíritu se revela en la reconstrucción de la vida del pueblo, que es el objetivo del año sabático que ahora se proclama. </a:t>
            </a:r>
          </a:p>
          <a:p>
            <a:pPr marL="342900" indent="-342900" algn="just">
              <a:buFontTx/>
              <a:buChar char="-"/>
            </a:pPr>
            <a:endParaRPr lang="es-ES" sz="2400" dirty="0">
              <a:latin typeface="Abadi" panose="020B0604020104020204" pitchFamily="34" charset="0"/>
            </a:endParaRPr>
          </a:p>
          <a:p>
            <a:pPr marL="342900" indent="-342900" algn="just">
              <a:buFontTx/>
              <a:buChar char="-"/>
            </a:pPr>
            <a:r>
              <a:rPr lang="es-ES" sz="2400" dirty="0">
                <a:latin typeface="Abadi" panose="020B0604020104020204" pitchFamily="34" charset="0"/>
              </a:rPr>
              <a:t>Esta acción del Espíritu de dar vida al pueblo de Dios ya había sido anunciada en pleno exilio por el profeta Ezequiel (visión de los huesos secos: 37,1-14).</a:t>
            </a:r>
          </a:p>
        </p:txBody>
      </p:sp>
    </p:spTree>
    <p:extLst>
      <p:ext uri="{BB962C8B-B14F-4D97-AF65-F5344CB8AC3E}">
        <p14:creationId xmlns:p14="http://schemas.microsoft.com/office/powerpoint/2010/main" val="364242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B41A3-7ADC-B265-755F-785DABEA9F93}"/>
              </a:ext>
            </a:extLst>
          </p:cNvPr>
          <p:cNvSpPr>
            <a:spLocks noGrp="1"/>
          </p:cNvSpPr>
          <p:nvPr>
            <p:ph type="title"/>
          </p:nvPr>
        </p:nvSpPr>
        <p:spPr/>
        <p:txBody>
          <a:bodyPr>
            <a:normAutofit fontScale="90000"/>
          </a:bodyPr>
          <a:lstStyle/>
          <a:p>
            <a:pPr algn="ctr"/>
            <a:r>
              <a:rPr lang="es-ES" dirty="0"/>
              <a:t>Reflexión final sobre la tradición del Jubileo en el Antiguo Testamento</a:t>
            </a:r>
            <a:endParaRPr lang="es-CL" dirty="0"/>
          </a:p>
        </p:txBody>
      </p:sp>
      <p:sp>
        <p:nvSpPr>
          <p:cNvPr id="5" name="CuadroTexto 4">
            <a:extLst>
              <a:ext uri="{FF2B5EF4-FFF2-40B4-BE49-F238E27FC236}">
                <a16:creationId xmlns:a16="http://schemas.microsoft.com/office/drawing/2014/main" id="{4669CA79-2475-555A-1E15-499E18BC87EA}"/>
              </a:ext>
            </a:extLst>
          </p:cNvPr>
          <p:cNvSpPr txBox="1"/>
          <p:nvPr/>
        </p:nvSpPr>
        <p:spPr>
          <a:xfrm>
            <a:off x="762000" y="2386711"/>
            <a:ext cx="10515600" cy="3416320"/>
          </a:xfrm>
          <a:prstGeom prst="rect">
            <a:avLst/>
          </a:prstGeom>
          <a:noFill/>
        </p:spPr>
        <p:txBody>
          <a:bodyPr wrap="square">
            <a:spAutoFit/>
          </a:bodyPr>
          <a:lstStyle/>
          <a:p>
            <a:pPr algn="just"/>
            <a:r>
              <a:rPr lang="es-ES" sz="2400" dirty="0">
                <a:latin typeface="Abadi" panose="020B0604020104020204" pitchFamily="34" charset="0"/>
              </a:rPr>
              <a:t>La tradición del día sábado, del año sabático y del año jubilar, es una tradición antigua, que busca proteger la vida del clan de la </a:t>
            </a:r>
            <a:r>
              <a:rPr lang="es-ES" sz="2400" dirty="0" err="1">
                <a:latin typeface="Abadi" panose="020B0604020104020204" pitchFamily="34" charset="0"/>
              </a:rPr>
              <a:t>sobre-explotación</a:t>
            </a:r>
            <a:r>
              <a:rPr lang="es-ES" sz="2400" dirty="0">
                <a:latin typeface="Abadi" panose="020B0604020104020204" pitchFamily="34" charset="0"/>
              </a:rPr>
              <a:t>, concentración de la tierra y la acumulación de riqueza, y que pone un límite preciso a toda esclavitud por deuda. </a:t>
            </a:r>
          </a:p>
          <a:p>
            <a:pPr algn="just"/>
            <a:endParaRPr lang="es-ES" sz="2400" dirty="0">
              <a:latin typeface="Abadi" panose="020B0604020104020204" pitchFamily="34" charset="0"/>
            </a:endParaRPr>
          </a:p>
          <a:p>
            <a:pPr algn="just"/>
            <a:r>
              <a:rPr lang="es-ES" sz="2400" dirty="0">
                <a:latin typeface="Abadi" panose="020B0604020104020204" pitchFamily="34" charset="0"/>
              </a:rPr>
              <a:t>La tradición sabática y jubilar exige una ruptura histórica, que permite a la tierra y a las personas recuperar su libertad. en la teología de esta tradición, la tierra y las personas son de Dios y nadie puede apropiárselos en forma ilimitada o injusta.</a:t>
            </a:r>
            <a:endParaRPr lang="es-CL" sz="2400" dirty="0">
              <a:latin typeface="Abadi" panose="020B0604020104020204" pitchFamily="34" charset="0"/>
            </a:endParaRPr>
          </a:p>
        </p:txBody>
      </p:sp>
    </p:spTree>
    <p:extLst>
      <p:ext uri="{BB962C8B-B14F-4D97-AF65-F5344CB8AC3E}">
        <p14:creationId xmlns:p14="http://schemas.microsoft.com/office/powerpoint/2010/main" val="33122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D7933E-34C1-904A-6307-3B0C4D6CB16B}"/>
              </a:ext>
            </a:extLst>
          </p:cNvPr>
          <p:cNvSpPr txBox="1"/>
          <p:nvPr/>
        </p:nvSpPr>
        <p:spPr>
          <a:xfrm>
            <a:off x="544285" y="819281"/>
            <a:ext cx="10624457" cy="3416320"/>
          </a:xfrm>
          <a:prstGeom prst="rect">
            <a:avLst/>
          </a:prstGeom>
          <a:noFill/>
        </p:spPr>
        <p:txBody>
          <a:bodyPr wrap="square">
            <a:spAutoFit/>
          </a:bodyPr>
          <a:lstStyle/>
          <a:p>
            <a:pPr algn="just"/>
            <a:r>
              <a:rPr lang="es-ES" sz="2400" dirty="0">
                <a:latin typeface="Abadi" panose="020B0604020104020204" pitchFamily="34" charset="0"/>
              </a:rPr>
              <a:t>El sábado, el año sabático y el año jubilar, expresa el poder de Dios y su voluntad liberadora, que interviene en nuestra historia, en el tiempo y en el espacio, en favor de los pobres, los endeudados, los esclavos y los aplastados y quebrados por las estructuras de dominación. </a:t>
            </a:r>
          </a:p>
          <a:p>
            <a:pPr algn="just"/>
            <a:endParaRPr lang="es-ES" sz="2400" dirty="0">
              <a:latin typeface="Abadi" panose="020B0604020104020204" pitchFamily="34" charset="0"/>
            </a:endParaRPr>
          </a:p>
          <a:p>
            <a:pPr algn="just"/>
            <a:r>
              <a:rPr lang="es-ES" sz="2400" dirty="0">
                <a:latin typeface="Abadi" panose="020B0604020104020204" pitchFamily="34" charset="0"/>
              </a:rPr>
              <a:t>Esta tradición bíblica del Jubileo anticipa ya la proclamación del Reino de Dios, que será un eje central en el N. T. Año sabático, jubileo y Reino de Dios pertenecen a una misma tradición y teología y son una referencia básica para la interpretación de toda la Historia de la Salvación.</a:t>
            </a:r>
            <a:endParaRPr lang="es-CL" sz="2400" dirty="0">
              <a:latin typeface="Abadi" panose="020B0604020104020204" pitchFamily="34" charset="0"/>
            </a:endParaRPr>
          </a:p>
        </p:txBody>
      </p:sp>
    </p:spTree>
    <p:extLst>
      <p:ext uri="{BB962C8B-B14F-4D97-AF65-F5344CB8AC3E}">
        <p14:creationId xmlns:p14="http://schemas.microsoft.com/office/powerpoint/2010/main" val="24821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D49424-4A6A-F1B5-E808-C7793B5FB5FD}"/>
              </a:ext>
            </a:extLst>
          </p:cNvPr>
          <p:cNvSpPr>
            <a:spLocks noGrp="1"/>
          </p:cNvSpPr>
          <p:nvPr>
            <p:ph type="title"/>
          </p:nvPr>
        </p:nvSpPr>
        <p:spPr/>
        <p:txBody>
          <a:bodyPr/>
          <a:lstStyle/>
          <a:p>
            <a:pPr algn="ctr"/>
            <a:r>
              <a:rPr lang="es-CL" dirty="0"/>
              <a:t>En el Nuevo Testamento</a:t>
            </a:r>
          </a:p>
        </p:txBody>
      </p:sp>
      <p:sp>
        <p:nvSpPr>
          <p:cNvPr id="5" name="CuadroTexto 4">
            <a:extLst>
              <a:ext uri="{FF2B5EF4-FFF2-40B4-BE49-F238E27FC236}">
                <a16:creationId xmlns:a16="http://schemas.microsoft.com/office/drawing/2014/main" id="{4E81D66A-5472-A05A-99E7-C785B7A70D6B}"/>
              </a:ext>
            </a:extLst>
          </p:cNvPr>
          <p:cNvSpPr txBox="1"/>
          <p:nvPr/>
        </p:nvSpPr>
        <p:spPr>
          <a:xfrm>
            <a:off x="947057" y="2400610"/>
            <a:ext cx="10515599" cy="2308324"/>
          </a:xfrm>
          <a:prstGeom prst="rect">
            <a:avLst/>
          </a:prstGeom>
          <a:noFill/>
        </p:spPr>
        <p:txBody>
          <a:bodyPr wrap="square">
            <a:spAutoFit/>
          </a:bodyPr>
          <a:lstStyle/>
          <a:p>
            <a:r>
              <a:rPr lang="es-ES" sz="2400" dirty="0" err="1">
                <a:latin typeface="Abadi" panose="020B0604020104020204" pitchFamily="34" charset="0"/>
              </a:rPr>
              <a:t>Lc</a:t>
            </a:r>
            <a:r>
              <a:rPr lang="es-ES" sz="2400" dirty="0">
                <a:latin typeface="Abadi" panose="020B0604020104020204" pitchFamily="34" charset="0"/>
              </a:rPr>
              <a:t>. 4,18-19:	(donde se cita </a:t>
            </a:r>
            <a:r>
              <a:rPr lang="es-ES" sz="2400" dirty="0" err="1">
                <a:latin typeface="Abadi" panose="020B0604020104020204" pitchFamily="34" charset="0"/>
              </a:rPr>
              <a:t>Is</a:t>
            </a:r>
            <a:r>
              <a:rPr lang="es-ES" sz="2400" dirty="0">
                <a:latin typeface="Abadi" panose="020B0604020104020204" pitchFamily="34" charset="0"/>
              </a:rPr>
              <a:t>. 61,1-2)</a:t>
            </a:r>
          </a:p>
          <a:p>
            <a:endParaRPr lang="es-ES" sz="2400" dirty="0">
              <a:latin typeface="Abadi" panose="020B0604020104020204" pitchFamily="34" charset="0"/>
            </a:endParaRPr>
          </a:p>
          <a:p>
            <a:pPr algn="just"/>
            <a:r>
              <a:rPr lang="es-ES" sz="2400" i="1" dirty="0">
                <a:latin typeface="Abadi" panose="020B0604020104020204" pitchFamily="34" charset="0"/>
              </a:rPr>
              <a:t>“El Espíritu del Señor está sobre mí porque me ha ungido para evangelizar a los pobres me ha enviado para proclamar a los cautivos libertad y a los ciegos la recuperación de la vista para enviar a los oprimidos en libertad para proclamar un año de gracia del Señor”.</a:t>
            </a:r>
          </a:p>
        </p:txBody>
      </p:sp>
    </p:spTree>
    <p:extLst>
      <p:ext uri="{BB962C8B-B14F-4D97-AF65-F5344CB8AC3E}">
        <p14:creationId xmlns:p14="http://schemas.microsoft.com/office/powerpoint/2010/main" val="1087536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65E7234-A018-9AD7-7DCB-0BD5C3705F54}"/>
              </a:ext>
            </a:extLst>
          </p:cNvPr>
          <p:cNvSpPr txBox="1"/>
          <p:nvPr/>
        </p:nvSpPr>
        <p:spPr>
          <a:xfrm>
            <a:off x="424544" y="335339"/>
            <a:ext cx="11473542" cy="6247864"/>
          </a:xfrm>
          <a:prstGeom prst="rect">
            <a:avLst/>
          </a:prstGeom>
          <a:noFill/>
        </p:spPr>
        <p:txBody>
          <a:bodyPr wrap="square">
            <a:spAutoFit/>
          </a:bodyPr>
          <a:lstStyle/>
          <a:p>
            <a:r>
              <a:rPr lang="es-ES" sz="2500" dirty="0">
                <a:latin typeface="Abadi" panose="020B0604020104020204" pitchFamily="34" charset="0"/>
              </a:rPr>
              <a:t>El Espíritu del Señor está sobre Jesús, justamente porque ha sido ungido y enviado para cumplir una misión. Los verbos “me ha ungido” y ”me ha enviado” están en paralelo. El Espíritu y la unción son en función del envío. </a:t>
            </a:r>
          </a:p>
          <a:p>
            <a:endParaRPr lang="es-ES" sz="2500" dirty="0">
              <a:latin typeface="Abadi" panose="020B0604020104020204" pitchFamily="34" charset="0"/>
            </a:endParaRPr>
          </a:p>
          <a:p>
            <a:r>
              <a:rPr lang="es-ES" sz="2500" dirty="0">
                <a:latin typeface="Abadi" panose="020B0604020104020204" pitchFamily="34" charset="0"/>
              </a:rPr>
              <a:t>La finalidad (“para”) de la unción y del envío se expresa en 4 frases :  Cada frase es una acción. </a:t>
            </a:r>
          </a:p>
          <a:p>
            <a:pPr marL="342900" indent="-342900">
              <a:buFontTx/>
              <a:buChar char="-"/>
            </a:pPr>
            <a:r>
              <a:rPr lang="es-ES" sz="2500" dirty="0">
                <a:latin typeface="Abadi" panose="020B0604020104020204" pitchFamily="34" charset="0"/>
              </a:rPr>
              <a:t>La primera ("evangelizar a los pobres") es un anuncio genérico. </a:t>
            </a:r>
          </a:p>
          <a:p>
            <a:pPr marL="342900" indent="-342900">
              <a:buFontTx/>
              <a:buChar char="-"/>
            </a:pPr>
            <a:r>
              <a:rPr lang="es-ES" sz="2500" dirty="0">
                <a:latin typeface="Abadi" panose="020B0604020104020204" pitchFamily="34" charset="0"/>
              </a:rPr>
              <a:t>La segunda frase es una proclamación de dos acciones: proclamar libertad a los cautivos y recuperación de la vista a los ciegos. </a:t>
            </a:r>
          </a:p>
          <a:p>
            <a:pPr marL="342900" indent="-342900">
              <a:buFontTx/>
              <a:buChar char="-"/>
            </a:pPr>
            <a:r>
              <a:rPr lang="es-ES" sz="2500" dirty="0">
                <a:latin typeface="Abadi" panose="020B0604020104020204" pitchFamily="34" charset="0"/>
              </a:rPr>
              <a:t>La tercera frase es en sí misma ya una acción: “enviar a los oprimidos en libertad”. Por segunda vez aparece la palabra libertad. Se envía (traducción literal) en libertad a “los oprimidos”. Que  significa quebrados, destrozados, quebrantados, oprimidos. </a:t>
            </a:r>
          </a:p>
          <a:p>
            <a:pPr marL="342900" indent="-342900">
              <a:buFontTx/>
              <a:buChar char="-"/>
            </a:pPr>
            <a:r>
              <a:rPr lang="es-ES" sz="2500" dirty="0">
                <a:latin typeface="Abadi" panose="020B0604020104020204" pitchFamily="34" charset="0"/>
              </a:rPr>
              <a:t>La cuarta frase es otra vez general: proclamación de “año de gracia del Señor”, que es claramente el año del jubileo. En Isaías se agregaba “día de venganza de nuestro Dios” </a:t>
            </a:r>
            <a:endParaRPr lang="es-CL" sz="2500" dirty="0">
              <a:latin typeface="Abadi" panose="020B0604020104020204" pitchFamily="34" charset="0"/>
            </a:endParaRPr>
          </a:p>
        </p:txBody>
      </p:sp>
    </p:spTree>
    <p:extLst>
      <p:ext uri="{BB962C8B-B14F-4D97-AF65-F5344CB8AC3E}">
        <p14:creationId xmlns:p14="http://schemas.microsoft.com/office/powerpoint/2010/main" val="127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5707A00-9B6E-6B69-6364-828E9964B8C0}"/>
              </a:ext>
            </a:extLst>
          </p:cNvPr>
          <p:cNvSpPr txBox="1"/>
          <p:nvPr/>
        </p:nvSpPr>
        <p:spPr>
          <a:xfrm>
            <a:off x="370114" y="296653"/>
            <a:ext cx="11125200" cy="4893647"/>
          </a:xfrm>
          <a:prstGeom prst="rect">
            <a:avLst/>
          </a:prstGeom>
          <a:noFill/>
        </p:spPr>
        <p:txBody>
          <a:bodyPr wrap="square">
            <a:spAutoFit/>
          </a:bodyPr>
          <a:lstStyle/>
          <a:p>
            <a:pPr algn="just"/>
            <a:r>
              <a:rPr lang="es-ES" sz="2400" dirty="0">
                <a:latin typeface="Abadi" panose="020B0604020104020204" pitchFamily="34" charset="0"/>
              </a:rPr>
              <a:t>Jesús es el mensajero, ungido y enviado por Dios, portador del Espíritu, que anuncia la llegada del Reino en la reconstrucción de la vida del pueblo oprimido, Jesús siguiendo la tradición del Jubileo, identifica el Reino de Dios con la vida del pueblo. </a:t>
            </a:r>
          </a:p>
          <a:p>
            <a:pPr algn="just"/>
            <a:endParaRPr lang="es-ES" sz="2400" dirty="0">
              <a:latin typeface="Abadi" panose="020B0604020104020204" pitchFamily="34" charset="0"/>
            </a:endParaRPr>
          </a:p>
          <a:p>
            <a:pPr marL="342900" indent="-342900" algn="just">
              <a:buFontTx/>
              <a:buChar char="-"/>
            </a:pPr>
            <a:r>
              <a:rPr lang="es-ES" sz="2400" dirty="0">
                <a:latin typeface="Abadi" panose="020B0604020104020204" pitchFamily="34" charset="0"/>
              </a:rPr>
              <a:t>Los grupos nacionalistas y teocráticos identificaban el Reino de Dios con la restauración del Reino de David; restauración de la monarquía en contra del Imperio romano. </a:t>
            </a:r>
          </a:p>
          <a:p>
            <a:pPr marL="342900" indent="-342900" algn="just">
              <a:buFontTx/>
              <a:buChar char="-"/>
            </a:pPr>
            <a:endParaRPr lang="es-ES" sz="2400" dirty="0">
              <a:latin typeface="Abadi" panose="020B0604020104020204" pitchFamily="34" charset="0"/>
            </a:endParaRPr>
          </a:p>
          <a:p>
            <a:pPr marL="342900" indent="-342900" algn="just">
              <a:buFontTx/>
              <a:buChar char="-"/>
            </a:pPr>
            <a:r>
              <a:rPr lang="es-ES" sz="2400" dirty="0">
                <a:latin typeface="Abadi" panose="020B0604020104020204" pitchFamily="34" charset="0"/>
              </a:rPr>
              <a:t>Los sacerdotes lo identificaban con la restauración del Templo de Jerusalén. </a:t>
            </a:r>
          </a:p>
          <a:p>
            <a:pPr marL="342900" indent="-342900" algn="just">
              <a:buFontTx/>
              <a:buChar char="-"/>
            </a:pPr>
            <a:endParaRPr lang="es-ES" sz="2400" dirty="0">
              <a:latin typeface="Abadi" panose="020B0604020104020204" pitchFamily="34" charset="0"/>
            </a:endParaRPr>
          </a:p>
          <a:p>
            <a:pPr marL="342900" indent="-342900" algn="just">
              <a:buFontTx/>
              <a:buChar char="-"/>
            </a:pPr>
            <a:r>
              <a:rPr lang="es-ES" sz="2400" dirty="0">
                <a:latin typeface="Abadi" panose="020B0604020104020204" pitchFamily="34" charset="0"/>
              </a:rPr>
              <a:t>Los fariseos lo identificaban con la santidad del Pueblo que se obtenía por el pleno cumplimiento de la ley. </a:t>
            </a:r>
          </a:p>
        </p:txBody>
      </p:sp>
    </p:spTree>
    <p:extLst>
      <p:ext uri="{BB962C8B-B14F-4D97-AF65-F5344CB8AC3E}">
        <p14:creationId xmlns:p14="http://schemas.microsoft.com/office/powerpoint/2010/main" val="112552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0490AD-A209-CF61-82F6-C2A2C216B515}"/>
              </a:ext>
            </a:extLst>
          </p:cNvPr>
          <p:cNvSpPr>
            <a:spLocks noGrp="1"/>
          </p:cNvSpPr>
          <p:nvPr>
            <p:ph type="title"/>
          </p:nvPr>
        </p:nvSpPr>
        <p:spPr/>
        <p:txBody>
          <a:bodyPr/>
          <a:lstStyle/>
          <a:p>
            <a:endParaRPr lang="es-CL"/>
          </a:p>
        </p:txBody>
      </p:sp>
      <p:sp>
        <p:nvSpPr>
          <p:cNvPr id="5" name="CuadroTexto 4">
            <a:extLst>
              <a:ext uri="{FF2B5EF4-FFF2-40B4-BE49-F238E27FC236}">
                <a16:creationId xmlns:a16="http://schemas.microsoft.com/office/drawing/2014/main" id="{725D0D6C-642F-ACBE-26BA-39C8A9EA110D}"/>
              </a:ext>
            </a:extLst>
          </p:cNvPr>
          <p:cNvSpPr txBox="1"/>
          <p:nvPr/>
        </p:nvSpPr>
        <p:spPr>
          <a:xfrm>
            <a:off x="838199" y="2382522"/>
            <a:ext cx="10515599" cy="1938992"/>
          </a:xfrm>
          <a:prstGeom prst="rect">
            <a:avLst/>
          </a:prstGeom>
          <a:noFill/>
        </p:spPr>
        <p:txBody>
          <a:bodyPr wrap="square">
            <a:spAutoFit/>
          </a:bodyPr>
          <a:lstStyle/>
          <a:p>
            <a:pPr algn="just"/>
            <a:endParaRPr lang="es-ES" sz="2400" dirty="0">
              <a:latin typeface="Abadi" panose="020B0604020104020204" pitchFamily="34" charset="0"/>
            </a:endParaRPr>
          </a:p>
          <a:p>
            <a:pPr algn="just"/>
            <a:r>
              <a:rPr lang="es-ES" sz="2400" dirty="0">
                <a:latin typeface="Abadi" panose="020B0604020104020204" pitchFamily="34" charset="0"/>
              </a:rPr>
              <a:t>Jesús rechaza todo esto e identifica el Reino de Dios con la vida del pueblo. Jesús, en la tradición del año sabático y jubilar, proclama al inicio de su misión, un año de gracia, un jubileo extraordinario. El Reino de Dios comienza con el anuncio del Jubileo. Une así Reino de Dios y Jubileo.</a:t>
            </a:r>
          </a:p>
        </p:txBody>
      </p:sp>
    </p:spTree>
    <p:extLst>
      <p:ext uri="{BB962C8B-B14F-4D97-AF65-F5344CB8AC3E}">
        <p14:creationId xmlns:p14="http://schemas.microsoft.com/office/powerpoint/2010/main" val="2672952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D9A8E-A048-467C-7E0C-BE30817905E4}"/>
              </a:ext>
            </a:extLst>
          </p:cNvPr>
          <p:cNvSpPr>
            <a:spLocks noGrp="1"/>
          </p:cNvSpPr>
          <p:nvPr>
            <p:ph type="title"/>
          </p:nvPr>
        </p:nvSpPr>
        <p:spPr/>
        <p:txBody>
          <a:bodyPr>
            <a:normAutofit fontScale="90000"/>
          </a:bodyPr>
          <a:lstStyle/>
          <a:p>
            <a:pPr algn="ctr"/>
            <a:br>
              <a:rPr lang="es-ES" dirty="0"/>
            </a:br>
            <a:r>
              <a:rPr lang="es-ES" sz="4400" dirty="0"/>
              <a:t>La ley del año sabático: para que los pobres encuentren que comer </a:t>
            </a:r>
            <a:br>
              <a:rPr lang="es-ES" sz="4400" dirty="0"/>
            </a:br>
            <a:r>
              <a:rPr lang="es-ES" sz="4400" dirty="0"/>
              <a:t>(Ex 23,10-11)</a:t>
            </a:r>
            <a:br>
              <a:rPr lang="es-ES" dirty="0"/>
            </a:br>
            <a:endParaRPr lang="es-CL" dirty="0"/>
          </a:p>
        </p:txBody>
      </p:sp>
      <p:sp>
        <p:nvSpPr>
          <p:cNvPr id="5" name="CuadroTexto 4">
            <a:extLst>
              <a:ext uri="{FF2B5EF4-FFF2-40B4-BE49-F238E27FC236}">
                <a16:creationId xmlns:a16="http://schemas.microsoft.com/office/drawing/2014/main" id="{B25F4A6B-111B-2A10-38A7-626C2169B0C9}"/>
              </a:ext>
            </a:extLst>
          </p:cNvPr>
          <p:cNvSpPr txBox="1"/>
          <p:nvPr/>
        </p:nvSpPr>
        <p:spPr>
          <a:xfrm>
            <a:off x="1415141" y="2719978"/>
            <a:ext cx="8752115" cy="2092881"/>
          </a:xfrm>
          <a:prstGeom prst="rect">
            <a:avLst/>
          </a:prstGeom>
          <a:noFill/>
        </p:spPr>
        <p:txBody>
          <a:bodyPr wrap="square">
            <a:spAutoFit/>
          </a:bodyPr>
          <a:lstStyle/>
          <a:p>
            <a:pPr algn="ctr"/>
            <a:r>
              <a:rPr lang="es-ES" sz="2600" i="1" dirty="0">
                <a:latin typeface="Abadi" panose="020B0604020104020204" pitchFamily="34" charset="0"/>
              </a:rPr>
              <a:t>Seis años sembrarás tus campos y sacarás sus frutos;  al séptimo no los cultivarás y los dejarás descansar. Los pobres de tu pueblo comerán lo que encuentren allí, y si sobra algo, lo comerán los animales del campo. </a:t>
            </a:r>
          </a:p>
          <a:p>
            <a:pPr algn="ctr"/>
            <a:r>
              <a:rPr lang="es-ES" sz="2600" i="1" dirty="0">
                <a:latin typeface="Abadi" panose="020B0604020104020204" pitchFamily="34" charset="0"/>
              </a:rPr>
              <a:t>Harás lo mismo con tu viña y tu olivar. (Ex 23,10-11)</a:t>
            </a:r>
            <a:endParaRPr lang="es-CL" sz="2600" i="1" dirty="0">
              <a:latin typeface="Abadi" panose="020B0604020104020204" pitchFamily="34" charset="0"/>
            </a:endParaRPr>
          </a:p>
        </p:txBody>
      </p:sp>
    </p:spTree>
    <p:extLst>
      <p:ext uri="{BB962C8B-B14F-4D97-AF65-F5344CB8AC3E}">
        <p14:creationId xmlns:p14="http://schemas.microsoft.com/office/powerpoint/2010/main" val="404817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54C13-E754-8854-FC4A-9020A6B4D25E}"/>
              </a:ext>
            </a:extLst>
          </p:cNvPr>
          <p:cNvSpPr>
            <a:spLocks noGrp="1"/>
          </p:cNvSpPr>
          <p:nvPr>
            <p:ph type="title"/>
          </p:nvPr>
        </p:nvSpPr>
        <p:spPr/>
        <p:txBody>
          <a:bodyPr/>
          <a:lstStyle/>
          <a:p>
            <a:r>
              <a:rPr lang="es-ES" dirty="0"/>
              <a:t>DOS MOMENTOS</a:t>
            </a:r>
            <a:endParaRPr lang="es-CL" dirty="0"/>
          </a:p>
        </p:txBody>
      </p:sp>
      <p:sp>
        <p:nvSpPr>
          <p:cNvPr id="3" name="Marcador de contenido 2">
            <a:extLst>
              <a:ext uri="{FF2B5EF4-FFF2-40B4-BE49-F238E27FC236}">
                <a16:creationId xmlns:a16="http://schemas.microsoft.com/office/drawing/2014/main" id="{1E653154-F630-E840-0891-30049155C037}"/>
              </a:ext>
            </a:extLst>
          </p:cNvPr>
          <p:cNvSpPr>
            <a:spLocks noGrp="1"/>
          </p:cNvSpPr>
          <p:nvPr>
            <p:ph idx="1"/>
          </p:nvPr>
        </p:nvSpPr>
        <p:spPr/>
        <p:txBody>
          <a:bodyPr/>
          <a:lstStyle/>
          <a:p>
            <a:pPr marL="742950" indent="-742950">
              <a:buAutoNum type="alphaLcPeriod"/>
            </a:pPr>
            <a:r>
              <a:rPr lang="es-ES" sz="3600" b="1" dirty="0"/>
              <a:t>Primer momento</a:t>
            </a:r>
          </a:p>
          <a:p>
            <a:pPr marL="0" indent="0">
              <a:buNone/>
            </a:pPr>
            <a:r>
              <a:rPr lang="es-ES" sz="3600" b="1" dirty="0"/>
              <a:t>- El sentido del jubileo de la Esperanza</a:t>
            </a:r>
            <a:br>
              <a:rPr lang="es-ES" sz="3600" b="1" dirty="0"/>
            </a:br>
            <a:r>
              <a:rPr lang="es-ES" sz="3600" b="1" dirty="0"/>
              <a:t>- Sentido general del Jubileo en la Biblia</a:t>
            </a:r>
          </a:p>
          <a:p>
            <a:pPr marL="0" indent="0">
              <a:buNone/>
            </a:pPr>
            <a:r>
              <a:rPr lang="es-ES" sz="3600" b="1" dirty="0"/>
              <a:t>b.      Segundo momento</a:t>
            </a:r>
          </a:p>
          <a:p>
            <a:pPr marL="0" indent="0">
              <a:buNone/>
            </a:pPr>
            <a:r>
              <a:rPr lang="es-ES" sz="3600" b="1" dirty="0"/>
              <a:t>- La ley del año sabático: para que los pobres encuentren que comer (Ex 23,10-11)</a:t>
            </a:r>
          </a:p>
          <a:p>
            <a:pPr marL="0" indent="0">
              <a:buNone/>
            </a:pPr>
            <a:endParaRPr lang="es-CL" dirty="0"/>
          </a:p>
        </p:txBody>
      </p:sp>
    </p:spTree>
    <p:extLst>
      <p:ext uri="{BB962C8B-B14F-4D97-AF65-F5344CB8AC3E}">
        <p14:creationId xmlns:p14="http://schemas.microsoft.com/office/powerpoint/2010/main" val="4241181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9378F6-2DCC-296A-7E9D-6F83F6765AB6}"/>
              </a:ext>
            </a:extLst>
          </p:cNvPr>
          <p:cNvSpPr txBox="1"/>
          <p:nvPr/>
        </p:nvSpPr>
        <p:spPr>
          <a:xfrm>
            <a:off x="413657" y="490248"/>
            <a:ext cx="6096000" cy="461665"/>
          </a:xfrm>
          <a:prstGeom prst="rect">
            <a:avLst/>
          </a:prstGeom>
          <a:noFill/>
        </p:spPr>
        <p:txBody>
          <a:bodyPr wrap="square">
            <a:spAutoFit/>
          </a:bodyPr>
          <a:lstStyle/>
          <a:p>
            <a:r>
              <a:rPr lang="es-ES" sz="2400" dirty="0">
                <a:latin typeface="Abadi" panose="020B0604020104020204" pitchFamily="34" charset="0"/>
              </a:rPr>
              <a:t>La ley del año sabático:</a:t>
            </a:r>
            <a:endParaRPr lang="es-CL" sz="2400" dirty="0">
              <a:latin typeface="Abadi" panose="020B0604020104020204" pitchFamily="34" charset="0"/>
            </a:endParaRPr>
          </a:p>
        </p:txBody>
      </p:sp>
      <p:sp>
        <p:nvSpPr>
          <p:cNvPr id="5" name="CuadroTexto 4">
            <a:extLst>
              <a:ext uri="{FF2B5EF4-FFF2-40B4-BE49-F238E27FC236}">
                <a16:creationId xmlns:a16="http://schemas.microsoft.com/office/drawing/2014/main" id="{48FAD4BC-3318-3C70-E47B-6BD152B0A8A2}"/>
              </a:ext>
            </a:extLst>
          </p:cNvPr>
          <p:cNvSpPr txBox="1"/>
          <p:nvPr/>
        </p:nvSpPr>
        <p:spPr>
          <a:xfrm>
            <a:off x="413656" y="1281223"/>
            <a:ext cx="11103429" cy="4524315"/>
          </a:xfrm>
          <a:prstGeom prst="rect">
            <a:avLst/>
          </a:prstGeom>
          <a:noFill/>
        </p:spPr>
        <p:txBody>
          <a:bodyPr wrap="square">
            <a:spAutoFit/>
          </a:bodyPr>
          <a:lstStyle/>
          <a:p>
            <a:pPr algn="just"/>
            <a:r>
              <a:rPr lang="es-ES" sz="2400" dirty="0">
                <a:latin typeface="Abadi" panose="020B0604020104020204" pitchFamily="34" charset="0"/>
              </a:rPr>
              <a:t>El texto siempre quiere mostrar o esconder una situación. </a:t>
            </a:r>
          </a:p>
          <a:p>
            <a:pPr algn="just"/>
            <a:endParaRPr lang="es-ES" sz="2400" dirty="0">
              <a:latin typeface="Abadi" panose="020B0604020104020204" pitchFamily="34" charset="0"/>
            </a:endParaRPr>
          </a:p>
          <a:p>
            <a:pPr marL="342900" indent="-342900" algn="just">
              <a:buFontTx/>
              <a:buChar char="-"/>
            </a:pPr>
            <a:r>
              <a:rPr lang="es-ES" sz="2400" dirty="0">
                <a:latin typeface="Abadi" panose="020B0604020104020204" pitchFamily="34" charset="0"/>
              </a:rPr>
              <a:t>Éxodo 23,10-11es un texto que evidencia una situación. Habla de tiempos jubilares. </a:t>
            </a:r>
          </a:p>
          <a:p>
            <a:pPr marL="342900" indent="-342900" algn="just">
              <a:buFontTx/>
              <a:buChar char="-"/>
            </a:pPr>
            <a:r>
              <a:rPr lang="es-ES" sz="2400" dirty="0">
                <a:latin typeface="Abadi" panose="020B0604020104020204" pitchFamily="34" charset="0"/>
              </a:rPr>
              <a:t>La manera como este texto se estructura centraliza el tema de descanso. </a:t>
            </a:r>
          </a:p>
          <a:p>
            <a:pPr marL="342900" indent="-342900" algn="just">
              <a:buFontTx/>
              <a:buChar char="-"/>
            </a:pPr>
            <a:r>
              <a:rPr lang="es-ES" sz="2400" dirty="0">
                <a:latin typeface="Abadi" panose="020B0604020104020204" pitchFamily="34" charset="0"/>
              </a:rPr>
              <a:t>Este tema está enfatizando un propósito: para que los pobres coman. </a:t>
            </a:r>
          </a:p>
          <a:p>
            <a:pPr marL="342900" indent="-342900" algn="just">
              <a:buFontTx/>
              <a:buChar char="-"/>
            </a:pPr>
            <a:r>
              <a:rPr lang="es-ES" sz="2400" dirty="0">
                <a:latin typeface="Abadi" panose="020B0604020104020204" pitchFamily="34" charset="0"/>
              </a:rPr>
              <a:t>El texto es el resultado de una lucha de pobres sin tierra. </a:t>
            </a:r>
          </a:p>
          <a:p>
            <a:pPr marL="342900" indent="-342900" algn="just">
              <a:buFontTx/>
              <a:buChar char="-"/>
            </a:pPr>
            <a:r>
              <a:rPr lang="es-ES" sz="2400" dirty="0">
                <a:latin typeface="Abadi" panose="020B0604020104020204" pitchFamily="34" charset="0"/>
              </a:rPr>
              <a:t>La tierra se constituye para las personas en una base indispensable para la vida y quién no la posee corre el riesgo de morir de hambre. </a:t>
            </a:r>
          </a:p>
          <a:p>
            <a:pPr marL="342900" indent="-342900" algn="just">
              <a:buFontTx/>
              <a:buChar char="-"/>
            </a:pPr>
            <a:r>
              <a:rPr lang="es-ES" sz="2400" dirty="0">
                <a:latin typeface="Abadi" panose="020B0604020104020204" pitchFamily="34" charset="0"/>
              </a:rPr>
              <a:t>Los pobres constituyen un grupo de personas que luchan para comer en una sociedad donde sólo son dueños de la tierra aquellos que tienen el derecho de plantar y cosechar.</a:t>
            </a:r>
            <a:endParaRPr lang="es-CL" sz="2400" dirty="0">
              <a:latin typeface="Abadi" panose="020B0604020104020204" pitchFamily="34" charset="0"/>
            </a:endParaRPr>
          </a:p>
        </p:txBody>
      </p:sp>
    </p:spTree>
    <p:extLst>
      <p:ext uri="{BB962C8B-B14F-4D97-AF65-F5344CB8AC3E}">
        <p14:creationId xmlns:p14="http://schemas.microsoft.com/office/powerpoint/2010/main" val="13311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219EC039-2FFD-1F61-2AC8-FA5CF9372697}"/>
              </a:ext>
            </a:extLst>
          </p:cNvPr>
          <p:cNvSpPr txBox="1"/>
          <p:nvPr/>
        </p:nvSpPr>
        <p:spPr>
          <a:xfrm>
            <a:off x="7085532" y="640080"/>
            <a:ext cx="4196932"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a:latin typeface="+mj-lt"/>
                <a:ea typeface="+mj-ea"/>
                <a:cs typeface="+mj-cs"/>
              </a:rPr>
              <a:t>Los textos de la Biblia dan un fuerte énfasis a las relaciones entre el pueblo y la tierra.</a:t>
            </a:r>
          </a:p>
        </p:txBody>
      </p:sp>
      <p:pic>
        <p:nvPicPr>
          <p:cNvPr id="4" name="Imagen 3">
            <a:extLst>
              <a:ext uri="{FF2B5EF4-FFF2-40B4-BE49-F238E27FC236}">
                <a16:creationId xmlns:a16="http://schemas.microsoft.com/office/drawing/2014/main" id="{AB69F5CF-B6A5-04D4-C04E-7AB0B63AE814}"/>
              </a:ext>
            </a:extLst>
          </p:cNvPr>
          <p:cNvPicPr>
            <a:picLocks noChangeAspect="1"/>
          </p:cNvPicPr>
          <p:nvPr/>
        </p:nvPicPr>
        <p:blipFill>
          <a:blip r:embed="rId2"/>
          <a:srcRect l="8298" r="-2" b="-2"/>
          <a:stretch>
            <a:fillRect/>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2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D6954"/>
          </a:solidFill>
          <a:ln w="38100" cap="rnd">
            <a:solidFill>
              <a:srgbClr val="BD695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03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777FA6-E8D7-C5EA-64FF-D23BE21788B0}"/>
              </a:ext>
            </a:extLst>
          </p:cNvPr>
          <p:cNvSpPr txBox="1"/>
          <p:nvPr/>
        </p:nvSpPr>
        <p:spPr>
          <a:xfrm>
            <a:off x="598715" y="1351508"/>
            <a:ext cx="6629400" cy="4524315"/>
          </a:xfrm>
          <a:prstGeom prst="rect">
            <a:avLst/>
          </a:prstGeom>
          <a:noFill/>
        </p:spPr>
        <p:txBody>
          <a:bodyPr wrap="square">
            <a:spAutoFit/>
          </a:bodyPr>
          <a:lstStyle/>
          <a:p>
            <a:r>
              <a:rPr lang="es-ES" sz="2400" dirty="0">
                <a:latin typeface="Abadi" panose="020B0604020104020204" pitchFamily="34" charset="0"/>
              </a:rPr>
              <a:t>Se enfatiza la idea según la cual, la prosperidad de la tierra depende de la obediencia del pueblo a la alianza con Dios. </a:t>
            </a:r>
          </a:p>
          <a:p>
            <a:endParaRPr lang="es-ES" sz="2400" dirty="0">
              <a:latin typeface="Abadi" panose="020B0604020104020204" pitchFamily="34" charset="0"/>
            </a:endParaRPr>
          </a:p>
          <a:p>
            <a:r>
              <a:rPr lang="es-ES" sz="2400" dirty="0">
                <a:latin typeface="Abadi" panose="020B0604020104020204" pitchFamily="34" charset="0"/>
              </a:rPr>
              <a:t>Así, fue surgiendo en la caminada histórica de Israel un conjunto de prescripciones para garantizar esa obediencia. </a:t>
            </a:r>
          </a:p>
          <a:p>
            <a:endParaRPr lang="es-ES" sz="2400" dirty="0">
              <a:latin typeface="Abadi" panose="020B0604020104020204" pitchFamily="34" charset="0"/>
            </a:endParaRPr>
          </a:p>
          <a:p>
            <a:r>
              <a:rPr lang="es-ES" sz="2400" dirty="0">
                <a:latin typeface="Abadi" panose="020B0604020104020204" pitchFamily="34" charset="0"/>
              </a:rPr>
              <a:t>Dentro de tantas prescripciones, encontramos aquellas que nos hablan del “tiempo”, de los tiempos jubilares, del tiempo de descanso.</a:t>
            </a:r>
          </a:p>
          <a:p>
            <a:endParaRPr lang="es-ES" sz="2400" dirty="0">
              <a:latin typeface="Abadi" panose="020B0604020104020204" pitchFamily="34" charset="0"/>
            </a:endParaRPr>
          </a:p>
        </p:txBody>
      </p:sp>
      <p:pic>
        <p:nvPicPr>
          <p:cNvPr id="2" name="Imagen 1">
            <a:extLst>
              <a:ext uri="{FF2B5EF4-FFF2-40B4-BE49-F238E27FC236}">
                <a16:creationId xmlns:a16="http://schemas.microsoft.com/office/drawing/2014/main" id="{20FCC9C4-3754-A7E1-4E99-77E412B4CC93}"/>
              </a:ext>
            </a:extLst>
          </p:cNvPr>
          <p:cNvPicPr>
            <a:picLocks noChangeAspect="1"/>
          </p:cNvPicPr>
          <p:nvPr/>
        </p:nvPicPr>
        <p:blipFill>
          <a:blip r:embed="rId2"/>
          <a:stretch>
            <a:fillRect/>
          </a:stretch>
        </p:blipFill>
        <p:spPr>
          <a:xfrm>
            <a:off x="7465566" y="2078491"/>
            <a:ext cx="4367205" cy="2906177"/>
          </a:xfrm>
          <a:prstGeom prst="rect">
            <a:avLst/>
          </a:prstGeom>
        </p:spPr>
      </p:pic>
    </p:spTree>
    <p:extLst>
      <p:ext uri="{BB962C8B-B14F-4D97-AF65-F5344CB8AC3E}">
        <p14:creationId xmlns:p14="http://schemas.microsoft.com/office/powerpoint/2010/main" val="276755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1D4982-A2FD-B3B7-8DAF-2B4BAE90E2DF}"/>
              </a:ext>
            </a:extLst>
          </p:cNvPr>
          <p:cNvSpPr txBox="1"/>
          <p:nvPr/>
        </p:nvSpPr>
        <p:spPr>
          <a:xfrm>
            <a:off x="5562600" y="1010922"/>
            <a:ext cx="6096000" cy="4524315"/>
          </a:xfrm>
          <a:prstGeom prst="rect">
            <a:avLst/>
          </a:prstGeom>
          <a:noFill/>
        </p:spPr>
        <p:txBody>
          <a:bodyPr wrap="square">
            <a:spAutoFit/>
          </a:bodyPr>
          <a:lstStyle/>
          <a:p>
            <a:pPr algn="r"/>
            <a:r>
              <a:rPr lang="es-ES" sz="2400" dirty="0">
                <a:latin typeface="Abadi" panose="020B0604020104020204" pitchFamily="34" charset="0"/>
              </a:rPr>
              <a:t>En el Antiguo Testamento las prescripciones del </a:t>
            </a:r>
            <a:r>
              <a:rPr lang="es-ES" sz="2400" dirty="0" err="1">
                <a:latin typeface="Abadi" panose="020B0604020104020204" pitchFamily="34" charset="0"/>
              </a:rPr>
              <a:t>shabat</a:t>
            </a:r>
            <a:r>
              <a:rPr lang="es-ES" sz="2400" dirty="0">
                <a:latin typeface="Abadi" panose="020B0604020104020204" pitchFamily="34" charset="0"/>
              </a:rPr>
              <a:t> (descanso) tienen un papel importante. </a:t>
            </a:r>
          </a:p>
          <a:p>
            <a:pPr algn="r"/>
            <a:endParaRPr lang="es-ES" sz="2400" dirty="0">
              <a:latin typeface="Abadi" panose="020B0604020104020204" pitchFamily="34" charset="0"/>
            </a:endParaRPr>
          </a:p>
          <a:p>
            <a:pPr algn="r"/>
            <a:r>
              <a:rPr lang="es-ES" sz="2400" dirty="0">
                <a:latin typeface="Abadi" panose="020B0604020104020204" pitchFamily="34" charset="0"/>
              </a:rPr>
              <a:t>El descanso aparece</a:t>
            </a:r>
          </a:p>
          <a:p>
            <a:pPr algn="r"/>
            <a:r>
              <a:rPr lang="es-ES" sz="2400" dirty="0">
                <a:latin typeface="Abadi" panose="020B0604020104020204" pitchFamily="34" charset="0"/>
              </a:rPr>
              <a:t>en muchas narrativas, ratificando que el tiempo es, especialmente, un regalo. </a:t>
            </a:r>
          </a:p>
          <a:p>
            <a:pPr algn="r"/>
            <a:endParaRPr lang="es-ES" sz="2400" dirty="0">
              <a:latin typeface="Abadi" panose="020B0604020104020204" pitchFamily="34" charset="0"/>
            </a:endParaRPr>
          </a:p>
          <a:p>
            <a:pPr algn="r"/>
            <a:r>
              <a:rPr lang="es-ES" sz="2400" dirty="0">
                <a:latin typeface="Abadi" panose="020B0604020104020204" pitchFamily="34" charset="0"/>
              </a:rPr>
              <a:t>Por eso, desde el primer</a:t>
            </a:r>
          </a:p>
          <a:p>
            <a:pPr algn="r"/>
            <a:r>
              <a:rPr lang="es-ES" sz="2400" dirty="0">
                <a:latin typeface="Abadi" panose="020B0604020104020204" pitchFamily="34" charset="0"/>
              </a:rPr>
              <a:t>relato de la creación, a través de la historia del maná, leemos pasajes</a:t>
            </a:r>
          </a:p>
          <a:p>
            <a:pPr algn="r"/>
            <a:r>
              <a:rPr lang="es-ES" sz="2400" dirty="0">
                <a:latin typeface="Abadi" panose="020B0604020104020204" pitchFamily="34" charset="0"/>
              </a:rPr>
              <a:t>que hablan del </a:t>
            </a:r>
            <a:r>
              <a:rPr lang="es-ES" sz="2400" dirty="0" err="1">
                <a:latin typeface="Abadi" panose="020B0604020104020204" pitchFamily="34" charset="0"/>
              </a:rPr>
              <a:t>shabat</a:t>
            </a:r>
            <a:r>
              <a:rPr lang="es-ES" sz="2400" dirty="0">
                <a:latin typeface="Abadi" panose="020B0604020104020204" pitchFamily="34" charset="0"/>
              </a:rPr>
              <a:t>.</a:t>
            </a:r>
          </a:p>
        </p:txBody>
      </p:sp>
      <p:pic>
        <p:nvPicPr>
          <p:cNvPr id="2" name="Imagen 1">
            <a:extLst>
              <a:ext uri="{FF2B5EF4-FFF2-40B4-BE49-F238E27FC236}">
                <a16:creationId xmlns:a16="http://schemas.microsoft.com/office/drawing/2014/main" id="{FA1B8D8E-3D23-EBC3-AB7C-352CB963E234}"/>
              </a:ext>
            </a:extLst>
          </p:cNvPr>
          <p:cNvPicPr>
            <a:picLocks noChangeAspect="1"/>
          </p:cNvPicPr>
          <p:nvPr/>
        </p:nvPicPr>
        <p:blipFill>
          <a:blip r:embed="rId2"/>
          <a:stretch>
            <a:fillRect/>
          </a:stretch>
        </p:blipFill>
        <p:spPr>
          <a:xfrm>
            <a:off x="430665" y="876981"/>
            <a:ext cx="4315505" cy="4315505"/>
          </a:xfrm>
          <a:prstGeom prst="rect">
            <a:avLst/>
          </a:prstGeom>
        </p:spPr>
      </p:pic>
    </p:spTree>
    <p:extLst>
      <p:ext uri="{BB962C8B-B14F-4D97-AF65-F5344CB8AC3E}">
        <p14:creationId xmlns:p14="http://schemas.microsoft.com/office/powerpoint/2010/main" val="37319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29409F-D733-034A-4D1D-238C5504998E}"/>
              </a:ext>
            </a:extLst>
          </p:cNvPr>
          <p:cNvSpPr txBox="1"/>
          <p:nvPr/>
        </p:nvSpPr>
        <p:spPr>
          <a:xfrm>
            <a:off x="468086" y="1073221"/>
            <a:ext cx="6096000" cy="4154984"/>
          </a:xfrm>
          <a:prstGeom prst="rect">
            <a:avLst/>
          </a:prstGeom>
          <a:noFill/>
        </p:spPr>
        <p:txBody>
          <a:bodyPr wrap="square">
            <a:spAutoFit/>
          </a:bodyPr>
          <a:lstStyle/>
          <a:p>
            <a:r>
              <a:rPr lang="es-ES" sz="2400" dirty="0">
                <a:latin typeface="Abadi" panose="020B0604020104020204" pitchFamily="34" charset="0"/>
              </a:rPr>
              <a:t>Los textos que hablan del </a:t>
            </a:r>
            <a:r>
              <a:rPr lang="es-ES" sz="2400" dirty="0" err="1">
                <a:latin typeface="Abadi" panose="020B0604020104020204" pitchFamily="34" charset="0"/>
              </a:rPr>
              <a:t>shabat</a:t>
            </a:r>
            <a:r>
              <a:rPr lang="es-ES" sz="2400" dirty="0">
                <a:latin typeface="Abadi" panose="020B0604020104020204" pitchFamily="34" charset="0"/>
              </a:rPr>
              <a:t> están dentro del conjunto de textos identificados como “códigos de leyes”. </a:t>
            </a:r>
          </a:p>
          <a:p>
            <a:endParaRPr lang="es-ES" sz="2400" dirty="0">
              <a:latin typeface="Abadi" panose="020B0604020104020204" pitchFamily="34" charset="0"/>
            </a:endParaRPr>
          </a:p>
          <a:p>
            <a:r>
              <a:rPr lang="es-ES" sz="2400" dirty="0">
                <a:latin typeface="Abadi" panose="020B0604020104020204" pitchFamily="34" charset="0"/>
              </a:rPr>
              <a:t>Estos códigos son, en verdad, colecciones de textos legales que probablemente surgieron en  tiempos específicos en el seno del pueblo de Israel.</a:t>
            </a:r>
          </a:p>
          <a:p>
            <a:endParaRPr lang="es-ES" sz="2400" dirty="0">
              <a:latin typeface="Abadi" panose="020B0604020104020204" pitchFamily="34" charset="0"/>
            </a:endParaRPr>
          </a:p>
          <a:p>
            <a:r>
              <a:rPr lang="es-ES" sz="2400" dirty="0">
                <a:latin typeface="Abadi" panose="020B0604020104020204" pitchFamily="34" charset="0"/>
              </a:rPr>
              <a:t>¿Qué pasa en el pueblo que surgen estos códigos?</a:t>
            </a:r>
            <a:endParaRPr lang="es-CL" sz="2400" dirty="0">
              <a:latin typeface="Abadi" panose="020B0604020104020204" pitchFamily="34" charset="0"/>
            </a:endParaRPr>
          </a:p>
        </p:txBody>
      </p:sp>
      <p:pic>
        <p:nvPicPr>
          <p:cNvPr id="2" name="Imagen 1">
            <a:extLst>
              <a:ext uri="{FF2B5EF4-FFF2-40B4-BE49-F238E27FC236}">
                <a16:creationId xmlns:a16="http://schemas.microsoft.com/office/drawing/2014/main" id="{69B350F8-EAAD-9D7A-8537-D3A740CF2588}"/>
              </a:ext>
            </a:extLst>
          </p:cNvPr>
          <p:cNvPicPr>
            <a:picLocks noChangeAspect="1"/>
          </p:cNvPicPr>
          <p:nvPr/>
        </p:nvPicPr>
        <p:blipFill>
          <a:blip r:embed="rId2"/>
          <a:stretch>
            <a:fillRect/>
          </a:stretch>
        </p:blipFill>
        <p:spPr>
          <a:xfrm>
            <a:off x="7094083" y="1685925"/>
            <a:ext cx="5056763" cy="3365046"/>
          </a:xfrm>
          <a:prstGeom prst="rect">
            <a:avLst/>
          </a:prstGeom>
        </p:spPr>
      </p:pic>
    </p:spTree>
    <p:extLst>
      <p:ext uri="{BB962C8B-B14F-4D97-AF65-F5344CB8AC3E}">
        <p14:creationId xmlns:p14="http://schemas.microsoft.com/office/powerpoint/2010/main" val="299895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9BE4E8-26B6-7AD2-4C32-064380616338}"/>
              </a:ext>
            </a:extLst>
          </p:cNvPr>
          <p:cNvSpPr txBox="1"/>
          <p:nvPr/>
        </p:nvSpPr>
        <p:spPr>
          <a:xfrm>
            <a:off x="5627914" y="243512"/>
            <a:ext cx="6096000" cy="6370975"/>
          </a:xfrm>
          <a:prstGeom prst="rect">
            <a:avLst/>
          </a:prstGeom>
          <a:noFill/>
        </p:spPr>
        <p:txBody>
          <a:bodyPr wrap="square">
            <a:spAutoFit/>
          </a:bodyPr>
          <a:lstStyle/>
          <a:p>
            <a:pPr algn="just"/>
            <a:r>
              <a:rPr lang="es-ES" sz="2400" dirty="0">
                <a:latin typeface="Abadi" panose="020B0604020104020204" pitchFamily="34" charset="0"/>
              </a:rPr>
              <a:t>Entre estos códigos se encuentra “el Código de la Alianza” en Éxodo 20,22-23,19. </a:t>
            </a:r>
          </a:p>
          <a:p>
            <a:pPr algn="just"/>
            <a:endParaRPr lang="es-ES" sz="2400" dirty="0">
              <a:latin typeface="Abadi" panose="020B0604020104020204" pitchFamily="34" charset="0"/>
            </a:endParaRPr>
          </a:p>
          <a:p>
            <a:pPr algn="just"/>
            <a:r>
              <a:rPr lang="es-ES" sz="2400" dirty="0">
                <a:latin typeface="Abadi" panose="020B0604020104020204" pitchFamily="34" charset="0"/>
              </a:rPr>
              <a:t>Este conjunto habla de temas como: leyes del culto, leyes acerca del trato con los esclavos, leyes que tratan casos criminales y las leyes sociales. </a:t>
            </a:r>
          </a:p>
          <a:p>
            <a:pPr algn="just"/>
            <a:endParaRPr lang="es-ES" sz="2400" dirty="0">
              <a:latin typeface="Abadi" panose="020B0604020104020204" pitchFamily="34" charset="0"/>
            </a:endParaRPr>
          </a:p>
          <a:p>
            <a:pPr algn="just"/>
            <a:r>
              <a:rPr lang="es-ES" sz="2400" dirty="0">
                <a:latin typeface="Abadi" panose="020B0604020104020204" pitchFamily="34" charset="0"/>
              </a:rPr>
              <a:t>Nos interesa verificar dentro de ese “código” el texto que habla del año sabático de la tierra, teniendo como objetivo la estrecha relación con el hambre del pobre. </a:t>
            </a:r>
          </a:p>
          <a:p>
            <a:pPr algn="just"/>
            <a:endParaRPr lang="es-ES" sz="2400" dirty="0">
              <a:latin typeface="Abadi" panose="020B0604020104020204" pitchFamily="34" charset="0"/>
            </a:endParaRPr>
          </a:p>
          <a:p>
            <a:pPr algn="just"/>
            <a:r>
              <a:rPr lang="es-ES" sz="2400" dirty="0">
                <a:latin typeface="Abadi" panose="020B0604020104020204" pitchFamily="34" charset="0"/>
              </a:rPr>
              <a:t>Teniendo en cuenta que el texto es siempre el resultado de una lucha, es muy importante que percibamos los elementos de lucha política y social.</a:t>
            </a:r>
            <a:endParaRPr lang="es-CL" sz="2400" dirty="0">
              <a:latin typeface="Abadi" panose="020B0604020104020204" pitchFamily="34" charset="0"/>
            </a:endParaRPr>
          </a:p>
        </p:txBody>
      </p:sp>
      <p:pic>
        <p:nvPicPr>
          <p:cNvPr id="2" name="Imagen 1">
            <a:extLst>
              <a:ext uri="{FF2B5EF4-FFF2-40B4-BE49-F238E27FC236}">
                <a16:creationId xmlns:a16="http://schemas.microsoft.com/office/drawing/2014/main" id="{389F98DC-9800-BF77-AE9F-A942B1C14939}"/>
              </a:ext>
            </a:extLst>
          </p:cNvPr>
          <p:cNvPicPr>
            <a:picLocks noChangeAspect="1"/>
          </p:cNvPicPr>
          <p:nvPr/>
        </p:nvPicPr>
        <p:blipFill>
          <a:blip r:embed="rId2"/>
          <a:stretch>
            <a:fillRect/>
          </a:stretch>
        </p:blipFill>
        <p:spPr>
          <a:xfrm>
            <a:off x="468086" y="1883228"/>
            <a:ext cx="4526541" cy="2775858"/>
          </a:xfrm>
          <a:prstGeom prst="rect">
            <a:avLst/>
          </a:prstGeom>
        </p:spPr>
      </p:pic>
    </p:spTree>
    <p:extLst>
      <p:ext uri="{BB962C8B-B14F-4D97-AF65-F5344CB8AC3E}">
        <p14:creationId xmlns:p14="http://schemas.microsoft.com/office/powerpoint/2010/main" val="424074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F653F3-D19E-1D1F-CA20-1F99A777C3CA}"/>
              </a:ext>
            </a:extLst>
          </p:cNvPr>
          <p:cNvSpPr txBox="1"/>
          <p:nvPr/>
        </p:nvSpPr>
        <p:spPr>
          <a:xfrm>
            <a:off x="805543" y="1032692"/>
            <a:ext cx="10580914" cy="3046988"/>
          </a:xfrm>
          <a:prstGeom prst="rect">
            <a:avLst/>
          </a:prstGeom>
          <a:noFill/>
        </p:spPr>
        <p:txBody>
          <a:bodyPr wrap="square">
            <a:spAutoFit/>
          </a:bodyPr>
          <a:lstStyle/>
          <a:p>
            <a:pPr algn="just"/>
            <a:r>
              <a:rPr lang="es-ES" sz="2400" b="1" dirty="0">
                <a:latin typeface="Abadi" panose="020B0604020104020204" pitchFamily="34" charset="0"/>
              </a:rPr>
              <a:t>El año sabático en diferentes contextos</a:t>
            </a:r>
          </a:p>
          <a:p>
            <a:pPr algn="just"/>
            <a:endParaRPr lang="es-ES" sz="2400" b="1" dirty="0">
              <a:latin typeface="Abadi" panose="020B0604020104020204" pitchFamily="34" charset="0"/>
            </a:endParaRPr>
          </a:p>
          <a:p>
            <a:pPr algn="just"/>
            <a:r>
              <a:rPr lang="es-ES" sz="2400" dirty="0">
                <a:latin typeface="Abadi" panose="020B0604020104020204" pitchFamily="34" charset="0"/>
              </a:rPr>
              <a:t>Para comprender en qué contexto está el texto de Éxodo 23,10-11, conviene verificar cómo el </a:t>
            </a:r>
            <a:r>
              <a:rPr lang="es-ES" sz="2400" dirty="0" err="1">
                <a:latin typeface="Abadi" panose="020B0604020104020204" pitchFamily="34" charset="0"/>
              </a:rPr>
              <a:t>shabat</a:t>
            </a:r>
            <a:r>
              <a:rPr lang="es-ES" sz="2400" dirty="0">
                <a:latin typeface="Abadi" panose="020B0604020104020204" pitchFamily="34" charset="0"/>
              </a:rPr>
              <a:t> de la tierra aparece en los diferentes códigos dentro del Pentateuco. </a:t>
            </a:r>
          </a:p>
          <a:p>
            <a:pPr algn="just"/>
            <a:endParaRPr lang="es-ES" sz="2400" dirty="0">
              <a:latin typeface="Abadi" panose="020B0604020104020204" pitchFamily="34" charset="0"/>
            </a:endParaRPr>
          </a:p>
          <a:p>
            <a:pPr algn="just"/>
            <a:r>
              <a:rPr lang="es-ES" sz="2400" dirty="0">
                <a:latin typeface="Abadi" panose="020B0604020104020204" pitchFamily="34" charset="0"/>
              </a:rPr>
              <a:t>Esto significa que la sociedad, en momentos distintos, dio un valor social, económico y religioso al tiempo de descanso de la tierra.</a:t>
            </a:r>
            <a:endParaRPr lang="es-CL" sz="2400" dirty="0">
              <a:latin typeface="Abadi" panose="020B0604020104020204" pitchFamily="34" charset="0"/>
            </a:endParaRPr>
          </a:p>
        </p:txBody>
      </p:sp>
    </p:spTree>
    <p:extLst>
      <p:ext uri="{BB962C8B-B14F-4D97-AF65-F5344CB8AC3E}">
        <p14:creationId xmlns:p14="http://schemas.microsoft.com/office/powerpoint/2010/main" val="24008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9C2AC7-63E8-CE59-1647-42B818E43B78}"/>
              </a:ext>
            </a:extLst>
          </p:cNvPr>
          <p:cNvSpPr txBox="1"/>
          <p:nvPr/>
        </p:nvSpPr>
        <p:spPr>
          <a:xfrm>
            <a:off x="370115" y="371012"/>
            <a:ext cx="11625942" cy="6001643"/>
          </a:xfrm>
          <a:prstGeom prst="rect">
            <a:avLst/>
          </a:prstGeom>
          <a:noFill/>
        </p:spPr>
        <p:txBody>
          <a:bodyPr wrap="square">
            <a:spAutoFit/>
          </a:bodyPr>
          <a:lstStyle/>
          <a:p>
            <a:pPr algn="just"/>
            <a:r>
              <a:rPr lang="es-ES" sz="2400" dirty="0">
                <a:latin typeface="Abadi" panose="020B0604020104020204" pitchFamily="34" charset="0"/>
              </a:rPr>
              <a:t>Código </a:t>
            </a:r>
            <a:r>
              <a:rPr lang="es-ES" sz="2400" dirty="0" err="1">
                <a:latin typeface="Abadi" panose="020B0604020104020204" pitchFamily="34" charset="0"/>
              </a:rPr>
              <a:t>Deuteronómico</a:t>
            </a:r>
            <a:r>
              <a:rPr lang="es-ES" sz="2400" dirty="0">
                <a:latin typeface="Abadi" panose="020B0604020104020204" pitchFamily="34" charset="0"/>
              </a:rPr>
              <a:t> (</a:t>
            </a:r>
            <a:r>
              <a:rPr lang="es-ES" sz="2400" dirty="0" err="1">
                <a:latin typeface="Abadi" panose="020B0604020104020204" pitchFamily="34" charset="0"/>
              </a:rPr>
              <a:t>Dt</a:t>
            </a:r>
            <a:r>
              <a:rPr lang="es-ES" sz="2400" dirty="0">
                <a:latin typeface="Abadi" panose="020B0604020104020204" pitchFamily="34" charset="0"/>
              </a:rPr>
              <a:t> 12-26)									</a:t>
            </a:r>
            <a:br>
              <a:rPr lang="es-ES" sz="2400" dirty="0">
                <a:latin typeface="Abadi" panose="020B0604020104020204" pitchFamily="34" charset="0"/>
              </a:rPr>
            </a:br>
            <a:r>
              <a:rPr lang="es-ES" sz="2400" dirty="0">
                <a:latin typeface="Abadi" panose="020B0604020104020204" pitchFamily="34" charset="0"/>
              </a:rPr>
              <a:t>El año de reposo del campo es transformado en un año de remisión de las deudas. Hay una reinterpretación de la antigua ley del año sabático de la tierra, acrecentándole un nuevo sentido social.  </a:t>
            </a:r>
          </a:p>
          <a:p>
            <a:pPr algn="just"/>
            <a:endParaRPr lang="es-ES" sz="2400" dirty="0">
              <a:latin typeface="Abadi" panose="020B0604020104020204" pitchFamily="34" charset="0"/>
            </a:endParaRPr>
          </a:p>
          <a:p>
            <a:pPr algn="just"/>
            <a:r>
              <a:rPr lang="es-ES" sz="2400" dirty="0">
                <a:latin typeface="Abadi" panose="020B0604020104020204" pitchFamily="34" charset="0"/>
              </a:rPr>
              <a:t>En este contexto, el año sabático afirma la liberación de los esclavos después de seis años de trabajo, viene como consecuencia de la liberación de las deudas. </a:t>
            </a:r>
          </a:p>
          <a:p>
            <a:pPr algn="just"/>
            <a:endParaRPr lang="es-ES" sz="2400" dirty="0">
              <a:latin typeface="Abadi" panose="020B0604020104020204" pitchFamily="34" charset="0"/>
            </a:endParaRPr>
          </a:p>
          <a:p>
            <a:pPr algn="just"/>
            <a:r>
              <a:rPr lang="es-ES" sz="2400" dirty="0">
                <a:latin typeface="Abadi" panose="020B0604020104020204" pitchFamily="34" charset="0"/>
              </a:rPr>
              <a:t>En esta tradición, se apela para el </a:t>
            </a:r>
            <a:r>
              <a:rPr lang="es-ES" sz="2400" dirty="0" err="1">
                <a:latin typeface="Abadi" panose="020B0604020104020204" pitchFamily="34" charset="0"/>
              </a:rPr>
              <a:t>shabat</a:t>
            </a:r>
            <a:r>
              <a:rPr lang="es-ES" sz="2400" dirty="0">
                <a:latin typeface="Abadi" panose="020B0604020104020204" pitchFamily="34" charset="0"/>
              </a:rPr>
              <a:t> sobre bases más históricas. Se recuerda, por un lado, que la historia de Israel es la historia de los esclavos traídos de Egipto, y por otro, la relación de Yahveh con la tierra.</a:t>
            </a:r>
          </a:p>
          <a:p>
            <a:pPr algn="just"/>
            <a:endParaRPr lang="es-ES" sz="2400" dirty="0">
              <a:latin typeface="Abadi" panose="020B0604020104020204" pitchFamily="34" charset="0"/>
            </a:endParaRPr>
          </a:p>
          <a:p>
            <a:pPr algn="just"/>
            <a:r>
              <a:rPr lang="es-ES" sz="2400" dirty="0">
                <a:latin typeface="Abadi" panose="020B0604020104020204" pitchFamily="34" charset="0"/>
              </a:rPr>
              <a:t>En resumen, podemos decir que en el Código </a:t>
            </a:r>
            <a:r>
              <a:rPr lang="es-ES" sz="2400" dirty="0" err="1">
                <a:latin typeface="Abadi" panose="020B0604020104020204" pitchFamily="34" charset="0"/>
              </a:rPr>
              <a:t>Deuteronómico</a:t>
            </a:r>
            <a:r>
              <a:rPr lang="es-ES" sz="2400" dirty="0">
                <a:latin typeface="Abadi" panose="020B0604020104020204" pitchFamily="34" charset="0"/>
              </a:rPr>
              <a:t> las deudas son perdonadas “para que no haya pobres en medio de ti”. Se defiende a los campesinos endeudados que fueron esclavizados.</a:t>
            </a:r>
            <a:endParaRPr lang="es-CL" sz="2400" dirty="0">
              <a:latin typeface="Abadi" panose="020B0604020104020204" pitchFamily="34" charset="0"/>
            </a:endParaRPr>
          </a:p>
        </p:txBody>
      </p:sp>
    </p:spTree>
    <p:extLst>
      <p:ext uri="{BB962C8B-B14F-4D97-AF65-F5344CB8AC3E}">
        <p14:creationId xmlns:p14="http://schemas.microsoft.com/office/powerpoint/2010/main" val="264549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4D988A-EF50-8732-380F-32DFF1B2B55C}"/>
              </a:ext>
            </a:extLst>
          </p:cNvPr>
          <p:cNvSpPr txBox="1"/>
          <p:nvPr/>
        </p:nvSpPr>
        <p:spPr>
          <a:xfrm>
            <a:off x="283027" y="243512"/>
            <a:ext cx="11179629" cy="6370975"/>
          </a:xfrm>
          <a:prstGeom prst="rect">
            <a:avLst/>
          </a:prstGeom>
          <a:noFill/>
        </p:spPr>
        <p:txBody>
          <a:bodyPr wrap="square">
            <a:spAutoFit/>
          </a:bodyPr>
          <a:lstStyle/>
          <a:p>
            <a:pPr algn="just"/>
            <a:r>
              <a:rPr lang="es-ES" sz="2400" dirty="0">
                <a:latin typeface="Abadi" panose="020B0604020104020204" pitchFamily="34" charset="0"/>
              </a:rPr>
              <a:t>Código de la Santidad (</a:t>
            </a:r>
            <a:r>
              <a:rPr lang="es-ES" sz="2400" dirty="0" err="1">
                <a:latin typeface="Abadi" panose="020B0604020104020204" pitchFamily="34" charset="0"/>
              </a:rPr>
              <a:t>Lv</a:t>
            </a:r>
            <a:r>
              <a:rPr lang="es-ES" sz="2400" dirty="0">
                <a:latin typeface="Abadi" panose="020B0604020104020204" pitchFamily="34" charset="0"/>
              </a:rPr>
              <a:t> 17-26)</a:t>
            </a:r>
          </a:p>
          <a:p>
            <a:pPr algn="just"/>
            <a:endParaRPr lang="es-ES" sz="2400" dirty="0">
              <a:latin typeface="Abadi" panose="020B0604020104020204" pitchFamily="34" charset="0"/>
            </a:endParaRPr>
          </a:p>
          <a:p>
            <a:pPr algn="just"/>
            <a:r>
              <a:rPr lang="es-ES" sz="2400" dirty="0">
                <a:latin typeface="Abadi" panose="020B0604020104020204" pitchFamily="34" charset="0"/>
              </a:rPr>
              <a:t>Esta ley proviene tal vez, del final de la monarquía. Es originaria de una situación diferente de la tradición deuteronomista. </a:t>
            </a:r>
          </a:p>
          <a:p>
            <a:pPr algn="just"/>
            <a:endParaRPr lang="es-ES" sz="2400" dirty="0">
              <a:latin typeface="Abadi" panose="020B0604020104020204" pitchFamily="34" charset="0"/>
            </a:endParaRPr>
          </a:p>
          <a:p>
            <a:pPr algn="just"/>
            <a:r>
              <a:rPr lang="es-ES" sz="2400" dirty="0">
                <a:latin typeface="Abadi" panose="020B0604020104020204" pitchFamily="34" charset="0"/>
              </a:rPr>
              <a:t>Probablemente fue hecha durante el exilio, pero el código recibió su forma definitiva después del exilio. Escrito alrededor del 450 a.C., con transformaciones y adaptaciones de leyes anteriores para la situación de la sociedad que ya no tiene un estado autónomo. </a:t>
            </a:r>
          </a:p>
          <a:p>
            <a:pPr algn="just"/>
            <a:endParaRPr lang="es-ES" sz="2400" dirty="0">
              <a:latin typeface="Abadi" panose="020B0604020104020204" pitchFamily="34" charset="0"/>
            </a:endParaRPr>
          </a:p>
          <a:p>
            <a:pPr algn="just"/>
            <a:r>
              <a:rPr lang="es-ES" sz="2400" dirty="0">
                <a:latin typeface="Abadi" panose="020B0604020104020204" pitchFamily="34" charset="0"/>
              </a:rPr>
              <a:t>Su principal característica consiste en exigir del pueblo la santidad. </a:t>
            </a:r>
          </a:p>
          <a:p>
            <a:pPr algn="just"/>
            <a:endParaRPr lang="es-ES" sz="2400" dirty="0">
              <a:latin typeface="Abadi" panose="020B0604020104020204" pitchFamily="34" charset="0"/>
            </a:endParaRPr>
          </a:p>
          <a:p>
            <a:pPr algn="just"/>
            <a:r>
              <a:rPr lang="es-ES" sz="2400" dirty="0">
                <a:latin typeface="Abadi" panose="020B0604020104020204" pitchFamily="34" charset="0"/>
              </a:rPr>
              <a:t>La Ley de la Santidad argumenta, eco-teológicamente que: “la propia tierra debe observar el sábado para Yahveh”. Se trata de un tiempo de recuperación, durante el cual ella no tiene necesidad de producir. La tierra pertenece a Yahveh. Cuando ella reposa en el sábado, reposa “en honra a “Yahveh”. Aquí, lo que está en primer plano es el derecho y el privilegio de Yahveh como el dueño de la tierra.</a:t>
            </a:r>
            <a:endParaRPr lang="es-CL" sz="2400" dirty="0">
              <a:latin typeface="Abadi" panose="020B0604020104020204" pitchFamily="34" charset="0"/>
            </a:endParaRPr>
          </a:p>
        </p:txBody>
      </p:sp>
    </p:spTree>
    <p:extLst>
      <p:ext uri="{BB962C8B-B14F-4D97-AF65-F5344CB8AC3E}">
        <p14:creationId xmlns:p14="http://schemas.microsoft.com/office/powerpoint/2010/main" val="250528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C72F440-DA0D-BDB0-36E0-8676D3CD9A78}"/>
              </a:ext>
            </a:extLst>
          </p:cNvPr>
          <p:cNvSpPr txBox="1"/>
          <p:nvPr/>
        </p:nvSpPr>
        <p:spPr>
          <a:xfrm>
            <a:off x="272143" y="424541"/>
            <a:ext cx="11266714" cy="4893647"/>
          </a:xfrm>
          <a:prstGeom prst="rect">
            <a:avLst/>
          </a:prstGeom>
          <a:noFill/>
        </p:spPr>
        <p:txBody>
          <a:bodyPr wrap="square">
            <a:spAutoFit/>
          </a:bodyPr>
          <a:lstStyle/>
          <a:p>
            <a:pPr algn="just"/>
            <a:r>
              <a:rPr lang="es-ES" sz="2400" dirty="0">
                <a:latin typeface="Abadi" panose="020B0604020104020204" pitchFamily="34" charset="0"/>
              </a:rPr>
              <a:t>Código de la Alianza (Ex 20,22-23,19)</a:t>
            </a:r>
          </a:p>
          <a:p>
            <a:pPr algn="just"/>
            <a:endParaRPr lang="es-ES" sz="2400" dirty="0">
              <a:latin typeface="Abadi" panose="020B0604020104020204" pitchFamily="34" charset="0"/>
            </a:endParaRPr>
          </a:p>
          <a:p>
            <a:pPr algn="just"/>
            <a:r>
              <a:rPr lang="es-ES" sz="2400" dirty="0">
                <a:latin typeface="Abadi" panose="020B0604020104020204" pitchFamily="34" charset="0"/>
              </a:rPr>
              <a:t>Este Código es presentado por los estudiosos como el más antiguo del pueblo de Israel.  </a:t>
            </a:r>
          </a:p>
          <a:p>
            <a:pPr algn="just"/>
            <a:endParaRPr lang="es-ES" sz="2400" dirty="0">
              <a:latin typeface="Abadi" panose="020B0604020104020204" pitchFamily="34" charset="0"/>
            </a:endParaRPr>
          </a:p>
          <a:p>
            <a:pPr algn="just"/>
            <a:r>
              <a:rPr lang="es-ES" sz="2400" dirty="0">
                <a:latin typeface="Abadi" panose="020B0604020104020204" pitchFamily="34" charset="0"/>
              </a:rPr>
              <a:t>Esta importante y antigua colección de leyes evidencia su origen en la justicia popular de una sociedad sin clases. </a:t>
            </a:r>
          </a:p>
          <a:p>
            <a:pPr algn="just"/>
            <a:endParaRPr lang="es-ES" sz="2400" dirty="0">
              <a:latin typeface="Abadi" panose="020B0604020104020204" pitchFamily="34" charset="0"/>
            </a:endParaRPr>
          </a:p>
          <a:p>
            <a:pPr algn="just"/>
            <a:r>
              <a:rPr lang="es-ES" sz="2400" dirty="0">
                <a:latin typeface="Abadi" panose="020B0604020104020204" pitchFamily="34" charset="0"/>
              </a:rPr>
              <a:t>Dentro del Código de la Alianza, en Ex 23,10-11 se encuentra el pasaje que habla de un ritmo de tiempo que debe ser obedecido. Debe ser guardado un año cada siete años. Esto es, son seis años de trabajo seguidos de un año de descanso. </a:t>
            </a:r>
          </a:p>
          <a:p>
            <a:pPr algn="just"/>
            <a:endParaRPr lang="es-ES" sz="2400" dirty="0">
              <a:latin typeface="Abadi" panose="020B0604020104020204" pitchFamily="34" charset="0"/>
            </a:endParaRPr>
          </a:p>
          <a:p>
            <a:pPr algn="just"/>
            <a:r>
              <a:rPr lang="es-ES" sz="2400" dirty="0">
                <a:latin typeface="Abadi" panose="020B0604020104020204" pitchFamily="34" charset="0"/>
              </a:rPr>
              <a:t>Es preciso, entonces, analizar a qué se destina ese descanso.</a:t>
            </a:r>
            <a:endParaRPr lang="es-CL" sz="2400" dirty="0">
              <a:latin typeface="Abadi" panose="020B0604020104020204" pitchFamily="34" charset="0"/>
            </a:endParaRPr>
          </a:p>
        </p:txBody>
      </p:sp>
    </p:spTree>
    <p:extLst>
      <p:ext uri="{BB962C8B-B14F-4D97-AF65-F5344CB8AC3E}">
        <p14:creationId xmlns:p14="http://schemas.microsoft.com/office/powerpoint/2010/main" val="421514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F375EC-8BDA-5207-AAB8-91D15D1D8A98}"/>
              </a:ext>
            </a:extLst>
          </p:cNvPr>
          <p:cNvSpPr>
            <a:spLocks noGrp="1"/>
          </p:cNvSpPr>
          <p:nvPr>
            <p:ph type="title"/>
          </p:nvPr>
        </p:nvSpPr>
        <p:spPr/>
        <p:txBody>
          <a:bodyPr/>
          <a:lstStyle/>
          <a:p>
            <a:pPr algn="ctr"/>
            <a:r>
              <a:rPr lang="es-CL" dirty="0"/>
              <a:t>Jubileo 2025: PEREGRINOS DE LA  ESPERANZA</a:t>
            </a:r>
          </a:p>
        </p:txBody>
      </p:sp>
      <p:sp>
        <p:nvSpPr>
          <p:cNvPr id="3" name="Marcador de contenido 2">
            <a:extLst>
              <a:ext uri="{FF2B5EF4-FFF2-40B4-BE49-F238E27FC236}">
                <a16:creationId xmlns:a16="http://schemas.microsoft.com/office/drawing/2014/main" id="{E107DF50-5816-D88A-4A56-654DEFC7C6DA}"/>
              </a:ext>
            </a:extLst>
          </p:cNvPr>
          <p:cNvSpPr>
            <a:spLocks noGrp="1"/>
          </p:cNvSpPr>
          <p:nvPr>
            <p:ph idx="1"/>
          </p:nvPr>
        </p:nvSpPr>
        <p:spPr>
          <a:xfrm>
            <a:off x="3413760" y="1929384"/>
            <a:ext cx="7940040" cy="4251960"/>
          </a:xfrm>
        </p:spPr>
        <p:txBody>
          <a:bodyPr>
            <a:normAutofit fontScale="85000" lnSpcReduction="20000"/>
          </a:bodyPr>
          <a:lstStyle/>
          <a:p>
            <a:pPr marL="0" indent="0">
              <a:buNone/>
            </a:pPr>
            <a:r>
              <a:rPr lang="es-ES" dirty="0">
                <a:latin typeface="Abadi" panose="020B0604020104020204" pitchFamily="34" charset="0"/>
              </a:rPr>
              <a:t>BULA “</a:t>
            </a:r>
            <a:r>
              <a:rPr lang="es-ES" dirty="0" err="1">
                <a:latin typeface="Abadi" panose="020B0604020104020204" pitchFamily="34" charset="0"/>
              </a:rPr>
              <a:t>Spes</a:t>
            </a:r>
            <a:r>
              <a:rPr lang="es-ES" dirty="0">
                <a:latin typeface="Abadi" panose="020B0604020104020204" pitchFamily="34" charset="0"/>
              </a:rPr>
              <a:t> non </a:t>
            </a:r>
            <a:r>
              <a:rPr lang="es-ES" dirty="0" err="1">
                <a:latin typeface="Abadi" panose="020B0604020104020204" pitchFamily="34" charset="0"/>
              </a:rPr>
              <a:t>confundit</a:t>
            </a:r>
            <a:r>
              <a:rPr lang="es-ES" dirty="0">
                <a:latin typeface="Abadi" panose="020B0604020104020204" pitchFamily="34" charset="0"/>
              </a:rPr>
              <a:t>”</a:t>
            </a:r>
          </a:p>
          <a:p>
            <a:pPr marL="0" indent="0">
              <a:buNone/>
            </a:pPr>
            <a:r>
              <a:rPr lang="es-ES" dirty="0">
                <a:latin typeface="Abadi" panose="020B0604020104020204" pitchFamily="34" charset="0"/>
              </a:rPr>
              <a:t>Jubileo es una celebración ordinaria que tiene lugar en la Iglesia católica cada 25 años y en la que se concede la indulgencia plenaria </a:t>
            </a:r>
          </a:p>
          <a:p>
            <a:pPr marL="0" indent="0">
              <a:buNone/>
            </a:pPr>
            <a:endParaRPr lang="es-ES" dirty="0">
              <a:latin typeface="Abadi" panose="020B0604020104020204" pitchFamily="34" charset="0"/>
            </a:endParaRPr>
          </a:p>
          <a:p>
            <a:pPr marL="0" indent="0">
              <a:buNone/>
            </a:pPr>
            <a:r>
              <a:rPr lang="es-ES" dirty="0">
                <a:latin typeface="Abadi" panose="020B0604020104020204" pitchFamily="34" charset="0"/>
              </a:rPr>
              <a:t>¿Qué es el jubileo”</a:t>
            </a:r>
          </a:p>
          <a:p>
            <a:pPr marL="0" indent="0" algn="just">
              <a:buNone/>
            </a:pPr>
            <a:r>
              <a:rPr lang="es-ES" dirty="0">
                <a:latin typeface="Abadi" panose="020B0604020104020204" pitchFamily="34" charset="0"/>
              </a:rPr>
              <a:t>Un tiempo especial de gracia concedido por la Iglesia, durante el cual se pueden recibir indulgencias plenarias, que son la remisión total de los pecados y sus penas temporales. Se trata de un año santo, un tiempo de renovación espiritual, penitencia y reconciliación con Dios. </a:t>
            </a:r>
            <a:endParaRPr lang="es-CL" dirty="0">
              <a:latin typeface="Abadi" panose="020B0604020104020204" pitchFamily="34" charset="0"/>
            </a:endParaRPr>
          </a:p>
        </p:txBody>
      </p:sp>
      <p:pic>
        <p:nvPicPr>
          <p:cNvPr id="5" name="Imagen 4">
            <a:extLst>
              <a:ext uri="{FF2B5EF4-FFF2-40B4-BE49-F238E27FC236}">
                <a16:creationId xmlns:a16="http://schemas.microsoft.com/office/drawing/2014/main" id="{F6D50CC2-1130-563C-3D0F-133EF8773F77}"/>
              </a:ext>
            </a:extLst>
          </p:cNvPr>
          <p:cNvPicPr>
            <a:picLocks noChangeAspect="1"/>
          </p:cNvPicPr>
          <p:nvPr/>
        </p:nvPicPr>
        <p:blipFill>
          <a:blip r:embed="rId2"/>
          <a:stretch>
            <a:fillRect/>
          </a:stretch>
        </p:blipFill>
        <p:spPr>
          <a:xfrm>
            <a:off x="838200" y="2009256"/>
            <a:ext cx="2384385" cy="2386642"/>
          </a:xfrm>
          <a:prstGeom prst="rect">
            <a:avLst/>
          </a:prstGeom>
        </p:spPr>
      </p:pic>
    </p:spTree>
    <p:extLst>
      <p:ext uri="{BB962C8B-B14F-4D97-AF65-F5344CB8AC3E}">
        <p14:creationId xmlns:p14="http://schemas.microsoft.com/office/powerpoint/2010/main" val="176742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5685D-04F6-5CDF-70C5-1EEE9D072677}"/>
              </a:ext>
            </a:extLst>
          </p:cNvPr>
          <p:cNvSpPr>
            <a:spLocks noGrp="1"/>
          </p:cNvSpPr>
          <p:nvPr>
            <p:ph type="title"/>
          </p:nvPr>
        </p:nvSpPr>
        <p:spPr/>
        <p:txBody>
          <a:bodyPr>
            <a:normAutofit/>
          </a:bodyPr>
          <a:lstStyle/>
          <a:p>
            <a:pPr algn="ctr"/>
            <a:r>
              <a:rPr lang="es-ES" sz="4500" dirty="0" err="1"/>
              <a:t>Shabat</a:t>
            </a:r>
            <a:r>
              <a:rPr lang="es-ES" sz="4500" dirty="0"/>
              <a:t>: ¿subsistencia de la tierra, del pobre y de los animales?</a:t>
            </a:r>
            <a:endParaRPr lang="es-CL" sz="4500" dirty="0"/>
          </a:p>
        </p:txBody>
      </p:sp>
      <p:sp>
        <p:nvSpPr>
          <p:cNvPr id="5" name="CuadroTexto 4">
            <a:extLst>
              <a:ext uri="{FF2B5EF4-FFF2-40B4-BE49-F238E27FC236}">
                <a16:creationId xmlns:a16="http://schemas.microsoft.com/office/drawing/2014/main" id="{D0785947-1544-1FDC-C85A-B3CC6CA17643}"/>
              </a:ext>
            </a:extLst>
          </p:cNvPr>
          <p:cNvSpPr txBox="1"/>
          <p:nvPr/>
        </p:nvSpPr>
        <p:spPr>
          <a:xfrm>
            <a:off x="838200" y="1964353"/>
            <a:ext cx="10515600" cy="4493538"/>
          </a:xfrm>
          <a:prstGeom prst="rect">
            <a:avLst/>
          </a:prstGeom>
          <a:noFill/>
        </p:spPr>
        <p:txBody>
          <a:bodyPr wrap="square">
            <a:spAutoFit/>
          </a:bodyPr>
          <a:lstStyle/>
          <a:p>
            <a:pPr algn="just"/>
            <a:r>
              <a:rPr lang="es-ES" sz="2600" dirty="0">
                <a:latin typeface="Abadi" panose="020B0604020104020204" pitchFamily="34" charset="0"/>
              </a:rPr>
              <a:t>Un texto nunca es neutro. Él quiere mostrar o esconder algo. </a:t>
            </a:r>
            <a:r>
              <a:rPr lang="es-ES" sz="2600" dirty="0" err="1">
                <a:latin typeface="Abadi" panose="020B0604020104020204" pitchFamily="34" charset="0"/>
              </a:rPr>
              <a:t>Exodo</a:t>
            </a:r>
            <a:r>
              <a:rPr lang="es-ES" sz="2600" dirty="0">
                <a:latin typeface="Abadi" panose="020B0604020104020204" pitchFamily="34" charset="0"/>
              </a:rPr>
              <a:t> 23,10-11 centraliza una problemática  socio-política que necesitamos entender. </a:t>
            </a:r>
          </a:p>
          <a:p>
            <a:pPr algn="just"/>
            <a:endParaRPr lang="es-ES" sz="2600" dirty="0">
              <a:latin typeface="Abadi" panose="020B0604020104020204" pitchFamily="34" charset="0"/>
            </a:endParaRPr>
          </a:p>
          <a:p>
            <a:pPr algn="just"/>
            <a:r>
              <a:rPr lang="es-ES" sz="2600" dirty="0">
                <a:latin typeface="Abadi" panose="020B0604020104020204" pitchFamily="34" charset="0"/>
              </a:rPr>
              <a:t>Para eso es necesario hacer una lectura que nos muestre la realidad que podemos extraer de ese acontecimiento registrado en la historia de Israel. </a:t>
            </a:r>
          </a:p>
          <a:p>
            <a:pPr algn="just"/>
            <a:endParaRPr lang="es-ES" sz="2600" dirty="0">
              <a:latin typeface="Abadi" panose="020B0604020104020204" pitchFamily="34" charset="0"/>
            </a:endParaRPr>
          </a:p>
          <a:p>
            <a:pPr algn="just"/>
            <a:r>
              <a:rPr lang="es-ES" sz="2600" dirty="0">
                <a:latin typeface="Abadi" panose="020B0604020104020204" pitchFamily="34" charset="0"/>
              </a:rPr>
              <a:t>Por cierto, el texto trata de luchas. Las luchas son en torno de un problema social y ambiental. Es en esa problemática social y económica que nace la situación que da origen a lo que vamos a analizar.</a:t>
            </a:r>
            <a:endParaRPr lang="es-CL" sz="2600" dirty="0">
              <a:latin typeface="Abadi" panose="020B0604020104020204" pitchFamily="34" charset="0"/>
            </a:endParaRPr>
          </a:p>
        </p:txBody>
      </p:sp>
    </p:spTree>
    <p:extLst>
      <p:ext uri="{BB962C8B-B14F-4D97-AF65-F5344CB8AC3E}">
        <p14:creationId xmlns:p14="http://schemas.microsoft.com/office/powerpoint/2010/main" val="275287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37A553-57E9-8A3B-1488-0659B228ABD8}"/>
              </a:ext>
            </a:extLst>
          </p:cNvPr>
          <p:cNvSpPr txBox="1"/>
          <p:nvPr/>
        </p:nvSpPr>
        <p:spPr>
          <a:xfrm>
            <a:off x="533399" y="507164"/>
            <a:ext cx="11179629" cy="1107996"/>
          </a:xfrm>
          <a:prstGeom prst="rect">
            <a:avLst/>
          </a:prstGeom>
          <a:noFill/>
        </p:spPr>
        <p:txBody>
          <a:bodyPr wrap="square">
            <a:spAutoFit/>
          </a:bodyPr>
          <a:lstStyle/>
          <a:p>
            <a:pPr algn="just"/>
            <a:r>
              <a:rPr lang="es-ES" sz="2200" i="1" dirty="0">
                <a:latin typeface="Abadi" panose="020B0604020104020204" pitchFamily="34" charset="0"/>
              </a:rPr>
              <a:t>v.10 Seis años sembrarás tu tierra, y recogerás sus frutos; v. 11al séptimo la dejarás descansar y no cultivarás, para que los pobres de tu pueblo encuentren qué comer, y lo que quede lo comerán los animales del campo. Harás lo mismo con tu viña y tu olivar.</a:t>
            </a:r>
            <a:endParaRPr lang="es-CL" sz="2200" i="1" dirty="0">
              <a:latin typeface="Abadi" panose="020B0604020104020204" pitchFamily="34" charset="0"/>
            </a:endParaRPr>
          </a:p>
        </p:txBody>
      </p:sp>
      <p:sp>
        <p:nvSpPr>
          <p:cNvPr id="5" name="CuadroTexto 4">
            <a:extLst>
              <a:ext uri="{FF2B5EF4-FFF2-40B4-BE49-F238E27FC236}">
                <a16:creationId xmlns:a16="http://schemas.microsoft.com/office/drawing/2014/main" id="{4AA6ADAC-3E9B-80B5-7074-9032A44F411D}"/>
              </a:ext>
            </a:extLst>
          </p:cNvPr>
          <p:cNvSpPr txBox="1"/>
          <p:nvPr/>
        </p:nvSpPr>
        <p:spPr>
          <a:xfrm>
            <a:off x="664027" y="2292421"/>
            <a:ext cx="5225144" cy="2677656"/>
          </a:xfrm>
          <a:prstGeom prst="rect">
            <a:avLst/>
          </a:prstGeom>
          <a:noFill/>
        </p:spPr>
        <p:txBody>
          <a:bodyPr wrap="square">
            <a:spAutoFit/>
          </a:bodyPr>
          <a:lstStyle/>
          <a:p>
            <a:pPr algn="just"/>
            <a:r>
              <a:rPr lang="es-ES" sz="2400" dirty="0">
                <a:latin typeface="Abadi" panose="020B0604020104020204" pitchFamily="34" charset="0"/>
              </a:rPr>
              <a:t>Al mirar el texto notamos que el pasaje se centra en el descanso de la tierra: “no cultivarás”. Esto puede ser una indicación de que el año sabático pudo tener en su origen, el conocimiento y la práctica de ventajas agrícolas.</a:t>
            </a:r>
            <a:endParaRPr lang="es-CL" sz="2400" dirty="0">
              <a:latin typeface="Abadi" panose="020B0604020104020204" pitchFamily="34" charset="0"/>
            </a:endParaRPr>
          </a:p>
        </p:txBody>
      </p:sp>
      <p:sp>
        <p:nvSpPr>
          <p:cNvPr id="7" name="CuadroTexto 6">
            <a:extLst>
              <a:ext uri="{FF2B5EF4-FFF2-40B4-BE49-F238E27FC236}">
                <a16:creationId xmlns:a16="http://schemas.microsoft.com/office/drawing/2014/main" id="{7847E28E-73BB-418B-FF33-A98A83AD060B}"/>
              </a:ext>
            </a:extLst>
          </p:cNvPr>
          <p:cNvSpPr txBox="1"/>
          <p:nvPr/>
        </p:nvSpPr>
        <p:spPr>
          <a:xfrm>
            <a:off x="6095999" y="2292421"/>
            <a:ext cx="5431973" cy="1569660"/>
          </a:xfrm>
          <a:prstGeom prst="rect">
            <a:avLst/>
          </a:prstGeom>
          <a:noFill/>
        </p:spPr>
        <p:txBody>
          <a:bodyPr wrap="square">
            <a:spAutoFit/>
          </a:bodyPr>
          <a:lstStyle/>
          <a:p>
            <a:pPr algn="just"/>
            <a:r>
              <a:rPr lang="es-ES" sz="2400" dirty="0">
                <a:latin typeface="Abadi" panose="020B0604020104020204" pitchFamily="34" charset="0"/>
              </a:rPr>
              <a:t>La expresión “</a:t>
            </a:r>
            <a:r>
              <a:rPr lang="es-ES" sz="2400" b="1" i="1" dirty="0">
                <a:latin typeface="Abadi" panose="020B0604020104020204" pitchFamily="34" charset="0"/>
              </a:rPr>
              <a:t>para que</a:t>
            </a:r>
            <a:r>
              <a:rPr lang="es-ES" sz="2400" dirty="0">
                <a:latin typeface="Abadi" panose="020B0604020104020204" pitchFamily="34" charset="0"/>
              </a:rPr>
              <a:t>”, es central; en ella vemos el propósito del descanso: “</a:t>
            </a:r>
            <a:r>
              <a:rPr lang="es-ES" sz="2400" i="1" dirty="0">
                <a:latin typeface="Abadi" panose="020B0604020104020204" pitchFamily="34" charset="0"/>
              </a:rPr>
              <a:t>para que los pobres de tu pueblo encuentren qué comer</a:t>
            </a:r>
            <a:r>
              <a:rPr lang="es-ES" sz="2400" dirty="0">
                <a:latin typeface="Abadi" panose="020B0604020104020204" pitchFamily="34" charset="0"/>
              </a:rPr>
              <a:t>”.</a:t>
            </a:r>
            <a:endParaRPr lang="es-CL" sz="2400" dirty="0">
              <a:latin typeface="Abadi" panose="020B0604020104020204" pitchFamily="34" charset="0"/>
            </a:endParaRPr>
          </a:p>
        </p:txBody>
      </p:sp>
    </p:spTree>
    <p:extLst>
      <p:ext uri="{BB962C8B-B14F-4D97-AF65-F5344CB8AC3E}">
        <p14:creationId xmlns:p14="http://schemas.microsoft.com/office/powerpoint/2010/main" val="149252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3F6318A-FBBB-173E-EEE5-5C7E414D5E77}"/>
              </a:ext>
            </a:extLst>
          </p:cNvPr>
          <p:cNvSpPr txBox="1"/>
          <p:nvPr/>
        </p:nvSpPr>
        <p:spPr>
          <a:xfrm>
            <a:off x="805542" y="1511664"/>
            <a:ext cx="9927771" cy="2677656"/>
          </a:xfrm>
          <a:prstGeom prst="rect">
            <a:avLst/>
          </a:prstGeom>
          <a:noFill/>
        </p:spPr>
        <p:txBody>
          <a:bodyPr wrap="square">
            <a:spAutoFit/>
          </a:bodyPr>
          <a:lstStyle/>
          <a:p>
            <a:pPr algn="just"/>
            <a:r>
              <a:rPr lang="es-ES" sz="2400" dirty="0">
                <a:latin typeface="Abadi" panose="020B0604020104020204" pitchFamily="34" charset="0"/>
              </a:rPr>
              <a:t>La expresión “para que”, es central; en ella vemos el propósito del descanso: “para que los pobres de tu pueblo encuentren qué comer”. Esto apunta al provecho social del descanso de la tierra. El campo en descanso estará abierto al libre acceso para los pobres y los animales.</a:t>
            </a:r>
          </a:p>
          <a:p>
            <a:pPr algn="just"/>
            <a:endParaRPr lang="es-ES" sz="2400" dirty="0">
              <a:latin typeface="Abadi" panose="020B0604020104020204" pitchFamily="34" charset="0"/>
            </a:endParaRPr>
          </a:p>
          <a:p>
            <a:pPr algn="just"/>
            <a:r>
              <a:rPr lang="es-ES" sz="2400" dirty="0">
                <a:latin typeface="Abadi" panose="020B0604020104020204" pitchFamily="34" charset="0"/>
              </a:rPr>
              <a:t>Surge necesariamente la pregunta: ¿Qué están haciendo los pobres en este texto? O ¿qué pasa con los pobres para que se escriba este texto?</a:t>
            </a:r>
            <a:endParaRPr lang="es-CL" sz="2400" dirty="0">
              <a:latin typeface="Abadi" panose="020B0604020104020204" pitchFamily="34" charset="0"/>
            </a:endParaRPr>
          </a:p>
        </p:txBody>
      </p:sp>
    </p:spTree>
    <p:extLst>
      <p:ext uri="{BB962C8B-B14F-4D97-AF65-F5344CB8AC3E}">
        <p14:creationId xmlns:p14="http://schemas.microsoft.com/office/powerpoint/2010/main" val="261587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975156-DABB-0181-BB9F-E58D4555A259}"/>
              </a:ext>
            </a:extLst>
          </p:cNvPr>
          <p:cNvSpPr txBox="1"/>
          <p:nvPr/>
        </p:nvSpPr>
        <p:spPr>
          <a:xfrm>
            <a:off x="511628" y="544010"/>
            <a:ext cx="11059885" cy="5632311"/>
          </a:xfrm>
          <a:prstGeom prst="rect">
            <a:avLst/>
          </a:prstGeom>
          <a:noFill/>
        </p:spPr>
        <p:txBody>
          <a:bodyPr wrap="square">
            <a:spAutoFit/>
          </a:bodyPr>
          <a:lstStyle/>
          <a:p>
            <a:pPr algn="just"/>
            <a:r>
              <a:rPr lang="es-ES" sz="2400" dirty="0">
                <a:latin typeface="Abadi" panose="020B0604020104020204" pitchFamily="34" charset="0"/>
              </a:rPr>
              <a:t>Sabemos, sin embargo, que una ley siempre representa una situación concreta del</a:t>
            </a:r>
          </a:p>
          <a:p>
            <a:pPr algn="just"/>
            <a:r>
              <a:rPr lang="es-ES" sz="2400" dirty="0">
                <a:latin typeface="Abadi" panose="020B0604020104020204" pitchFamily="34" charset="0"/>
              </a:rPr>
              <a:t>pueblo. Así podemos notar que el texto está hablando de agricultores. </a:t>
            </a:r>
          </a:p>
          <a:p>
            <a:pPr algn="just"/>
            <a:endParaRPr lang="es-ES" sz="2400" dirty="0">
              <a:latin typeface="Abadi" panose="020B0604020104020204" pitchFamily="34" charset="0"/>
            </a:endParaRPr>
          </a:p>
          <a:p>
            <a:pPr algn="just"/>
            <a:r>
              <a:rPr lang="es-ES" sz="2400" dirty="0">
                <a:latin typeface="Abadi" panose="020B0604020104020204" pitchFamily="34" charset="0"/>
              </a:rPr>
              <a:t>La ley fue hecha para un pueblo agricultor. Pueblos que preparaban la tierra, sembraban, cosechaban (v.10), poseían viñas y plantación de olivar (v.11). </a:t>
            </a:r>
          </a:p>
          <a:p>
            <a:pPr algn="just"/>
            <a:endParaRPr lang="es-ES" sz="2400" dirty="0">
              <a:latin typeface="Abadi" panose="020B0604020104020204" pitchFamily="34" charset="0"/>
            </a:endParaRPr>
          </a:p>
          <a:p>
            <a:pPr algn="just"/>
            <a:r>
              <a:rPr lang="es-ES" sz="2400" dirty="0">
                <a:latin typeface="Abadi" panose="020B0604020104020204" pitchFamily="34" charset="0"/>
              </a:rPr>
              <a:t>Eran campesinos viviendo y sobreviviendo de la tierra y en la tierra. </a:t>
            </a:r>
          </a:p>
          <a:p>
            <a:pPr algn="just"/>
            <a:endParaRPr lang="es-ES" sz="2400" dirty="0">
              <a:latin typeface="Abadi" panose="020B0604020104020204" pitchFamily="34" charset="0"/>
            </a:endParaRPr>
          </a:p>
          <a:p>
            <a:pPr algn="just"/>
            <a:r>
              <a:rPr lang="es-ES" sz="2400" dirty="0">
                <a:latin typeface="Abadi" panose="020B0604020104020204" pitchFamily="34" charset="0"/>
              </a:rPr>
              <a:t>Pero una ley fue prescrita (recetado, ordenado o determinado).  </a:t>
            </a:r>
            <a:br>
              <a:rPr lang="es-ES" sz="2400" dirty="0">
                <a:latin typeface="Abadi" panose="020B0604020104020204" pitchFamily="34" charset="0"/>
              </a:rPr>
            </a:br>
            <a:r>
              <a:rPr lang="es-ES" sz="2400" dirty="0">
                <a:latin typeface="Abadi" panose="020B0604020104020204" pitchFamily="34" charset="0"/>
              </a:rPr>
              <a:t>Si ella fue necesaria es porque, en esta sociedad de campesinos, había fallas, conflictos y luchas sociales. Había pobres que no podían sembrar y recoger. Había pobres que no tenían que comer, pero luchaban para que la comida llegase a su mesa. Por eso las instituciones eran obligadas a confrontar la situación y defender posiciones que asegurasen el derecho de sobrevivencia a aquellos que no lo tenían.</a:t>
            </a:r>
            <a:endParaRPr lang="es-CL" sz="2400" dirty="0">
              <a:latin typeface="Abadi" panose="020B0604020104020204" pitchFamily="34" charset="0"/>
            </a:endParaRPr>
          </a:p>
        </p:txBody>
      </p:sp>
    </p:spTree>
    <p:extLst>
      <p:ext uri="{BB962C8B-B14F-4D97-AF65-F5344CB8AC3E}">
        <p14:creationId xmlns:p14="http://schemas.microsoft.com/office/powerpoint/2010/main" val="63534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26324-BEB8-944B-9BB4-6FA72CFB6735}"/>
              </a:ext>
            </a:extLst>
          </p:cNvPr>
          <p:cNvSpPr txBox="1"/>
          <p:nvPr/>
        </p:nvSpPr>
        <p:spPr>
          <a:xfrm>
            <a:off x="272143" y="283419"/>
            <a:ext cx="6096000" cy="461665"/>
          </a:xfrm>
          <a:prstGeom prst="rect">
            <a:avLst/>
          </a:prstGeom>
          <a:noFill/>
        </p:spPr>
        <p:txBody>
          <a:bodyPr wrap="square">
            <a:spAutoFit/>
          </a:bodyPr>
          <a:lstStyle/>
          <a:p>
            <a:r>
              <a:rPr lang="es-ES" sz="2400" dirty="0">
                <a:latin typeface="Abadi" panose="020B0604020104020204" pitchFamily="34" charset="0"/>
              </a:rPr>
              <a:t>En relación con la tierra</a:t>
            </a:r>
            <a:endParaRPr lang="es-CL" sz="2400" dirty="0">
              <a:latin typeface="Abadi" panose="020B0604020104020204" pitchFamily="34" charset="0"/>
            </a:endParaRPr>
          </a:p>
        </p:txBody>
      </p:sp>
      <p:sp>
        <p:nvSpPr>
          <p:cNvPr id="5" name="CuadroTexto 4">
            <a:extLst>
              <a:ext uri="{FF2B5EF4-FFF2-40B4-BE49-F238E27FC236}">
                <a16:creationId xmlns:a16="http://schemas.microsoft.com/office/drawing/2014/main" id="{833033AB-ECF6-370A-0F35-28F893901DDD}"/>
              </a:ext>
            </a:extLst>
          </p:cNvPr>
          <p:cNvSpPr txBox="1"/>
          <p:nvPr/>
        </p:nvSpPr>
        <p:spPr>
          <a:xfrm>
            <a:off x="283028" y="1092875"/>
            <a:ext cx="11625943" cy="4893647"/>
          </a:xfrm>
          <a:prstGeom prst="rect">
            <a:avLst/>
          </a:prstGeom>
          <a:noFill/>
        </p:spPr>
        <p:txBody>
          <a:bodyPr wrap="square">
            <a:spAutoFit/>
          </a:bodyPr>
          <a:lstStyle/>
          <a:p>
            <a:pPr algn="just"/>
            <a:r>
              <a:rPr lang="es-ES" sz="2400" dirty="0">
                <a:latin typeface="Abadi" panose="020B0604020104020204" pitchFamily="34" charset="0"/>
              </a:rPr>
              <a:t>Comparada con las tierras vecinas de las regiones del Nilo y del </a:t>
            </a:r>
            <a:r>
              <a:rPr lang="es-ES" sz="2400" dirty="0" err="1">
                <a:latin typeface="Abadi" panose="020B0604020104020204" pitchFamily="34" charset="0"/>
              </a:rPr>
              <a:t>Eufrates</a:t>
            </a:r>
            <a:r>
              <a:rPr lang="es-ES" sz="2400" dirty="0">
                <a:latin typeface="Abadi" panose="020B0604020104020204" pitchFamily="34" charset="0"/>
              </a:rPr>
              <a:t>, la tierra del pueblo bíblico fue siempre tierra bastante pobre. El suelo de la tierra no dispone de tantas riquezas.</a:t>
            </a:r>
          </a:p>
          <a:p>
            <a:pPr algn="just"/>
            <a:endParaRPr lang="es-ES" sz="2400" dirty="0">
              <a:latin typeface="Abadi" panose="020B0604020104020204" pitchFamily="34" charset="0"/>
            </a:endParaRPr>
          </a:p>
          <a:p>
            <a:pPr algn="just"/>
            <a:r>
              <a:rPr lang="es-ES" sz="2400" dirty="0">
                <a:latin typeface="Abadi" panose="020B0604020104020204" pitchFamily="34" charset="0"/>
              </a:rPr>
              <a:t>Sin embargo, la tierra, fértil o no, constituye para los campesinos del Israel Antiguo, la base indispensable para la vida. </a:t>
            </a:r>
          </a:p>
          <a:p>
            <a:pPr algn="just"/>
            <a:endParaRPr lang="es-ES" sz="2400" dirty="0">
              <a:latin typeface="Abadi" panose="020B0604020104020204" pitchFamily="34" charset="0"/>
            </a:endParaRPr>
          </a:p>
          <a:p>
            <a:pPr algn="just"/>
            <a:r>
              <a:rPr lang="es-ES" sz="2400" dirty="0">
                <a:latin typeface="Abadi" panose="020B0604020104020204" pitchFamily="34" charset="0"/>
              </a:rPr>
              <a:t>Poseer un campo y algunos animales son la condición básica para que los campesinos libres pudiesen comer junto con sus familias. </a:t>
            </a:r>
          </a:p>
          <a:p>
            <a:pPr algn="just"/>
            <a:endParaRPr lang="es-ES" sz="2400" dirty="0">
              <a:latin typeface="Abadi" panose="020B0604020104020204" pitchFamily="34" charset="0"/>
            </a:endParaRPr>
          </a:p>
          <a:p>
            <a:pPr algn="just"/>
            <a:r>
              <a:rPr lang="es-ES" sz="2400" dirty="0">
                <a:latin typeface="Abadi" panose="020B0604020104020204" pitchFamily="34" charset="0"/>
              </a:rPr>
              <a:t>Por tanto, la situación tanto social como económica en un sistema agrícola está unida a la posesión de la tierra como fuente de sustento de la vida y la estabilidad social del pueblo.</a:t>
            </a:r>
            <a:endParaRPr lang="es-CL" sz="2400" dirty="0">
              <a:latin typeface="Abadi" panose="020B0604020104020204" pitchFamily="34" charset="0"/>
            </a:endParaRPr>
          </a:p>
        </p:txBody>
      </p:sp>
    </p:spTree>
    <p:extLst>
      <p:ext uri="{BB962C8B-B14F-4D97-AF65-F5344CB8AC3E}">
        <p14:creationId xmlns:p14="http://schemas.microsoft.com/office/powerpoint/2010/main" val="35131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621803-8E6F-8A50-22FF-8FAC927CE30E}"/>
              </a:ext>
            </a:extLst>
          </p:cNvPr>
          <p:cNvSpPr txBox="1"/>
          <p:nvPr/>
        </p:nvSpPr>
        <p:spPr>
          <a:xfrm>
            <a:off x="566057" y="492596"/>
            <a:ext cx="10765972" cy="6001643"/>
          </a:xfrm>
          <a:prstGeom prst="rect">
            <a:avLst/>
          </a:prstGeom>
          <a:noFill/>
        </p:spPr>
        <p:txBody>
          <a:bodyPr wrap="square">
            <a:spAutoFit/>
          </a:bodyPr>
          <a:lstStyle/>
          <a:p>
            <a:pPr algn="just"/>
            <a:r>
              <a:rPr lang="es-ES" sz="2400" dirty="0">
                <a:latin typeface="Abadi" panose="020B0604020104020204" pitchFamily="34" charset="0"/>
              </a:rPr>
              <a:t>Los campesinos palestinos y los escritores de la Biblia sabían, por experiencia propia, lo que significaba una mala cosecha, una producción mejor o peor, las sequías, los desastres ecológicos como consecuencia de las guerras, las catástrofes que tenían como resultado grandes períodos de hambre y de pestes. </a:t>
            </a:r>
          </a:p>
          <a:p>
            <a:pPr algn="just"/>
            <a:endParaRPr lang="es-ES" sz="2400" dirty="0">
              <a:latin typeface="Abadi" panose="020B0604020104020204" pitchFamily="34" charset="0"/>
            </a:endParaRPr>
          </a:p>
          <a:p>
            <a:pPr algn="just"/>
            <a:r>
              <a:rPr lang="es-ES" sz="2400" dirty="0">
                <a:latin typeface="Abadi" panose="020B0604020104020204" pitchFamily="34" charset="0"/>
              </a:rPr>
              <a:t>Pero también estaban lejos de saber el alcance de las consecuencias que vendrían por la intervención del ser humano en el ambiente natural provocando daños irreparables a la biosfera. </a:t>
            </a:r>
          </a:p>
          <a:p>
            <a:pPr algn="just"/>
            <a:endParaRPr lang="es-ES" sz="2400" dirty="0">
              <a:latin typeface="Abadi" panose="020B0604020104020204" pitchFamily="34" charset="0"/>
            </a:endParaRPr>
          </a:p>
          <a:p>
            <a:pPr algn="just"/>
            <a:r>
              <a:rPr lang="es-ES" sz="2400" dirty="0">
                <a:latin typeface="Abadi" panose="020B0604020104020204" pitchFamily="34" charset="0"/>
              </a:rPr>
              <a:t>A esto añadimos la ambición exagerada por poseer la tierra que trae como consecuencia el olvido de las personas pobres que necesitaban sobrevivir en la tierra. </a:t>
            </a:r>
          </a:p>
          <a:p>
            <a:pPr algn="just"/>
            <a:endParaRPr lang="es-ES" sz="2400" dirty="0">
              <a:latin typeface="Abadi" panose="020B0604020104020204" pitchFamily="34" charset="0"/>
            </a:endParaRPr>
          </a:p>
          <a:p>
            <a:pPr algn="just"/>
            <a:r>
              <a:rPr lang="es-ES" sz="2400" dirty="0">
                <a:latin typeface="Abadi" panose="020B0604020104020204" pitchFamily="34" charset="0"/>
              </a:rPr>
              <a:t>Pero ellos ya tenían sus conflictos y para solucionarlos establecen leyes que limitan y delimitan la vida del pueblo en la toma de la tierra.</a:t>
            </a:r>
          </a:p>
          <a:p>
            <a:pPr algn="just"/>
            <a:r>
              <a:rPr lang="es-ES" sz="2400" dirty="0">
                <a:latin typeface="Abadi" panose="020B0604020104020204" pitchFamily="34" charset="0"/>
              </a:rPr>
              <a:t> </a:t>
            </a:r>
            <a:endParaRPr lang="es-CL" sz="2400" dirty="0">
              <a:latin typeface="Abadi" panose="020B0604020104020204" pitchFamily="34" charset="0"/>
            </a:endParaRPr>
          </a:p>
        </p:txBody>
      </p:sp>
    </p:spTree>
    <p:extLst>
      <p:ext uri="{BB962C8B-B14F-4D97-AF65-F5344CB8AC3E}">
        <p14:creationId xmlns:p14="http://schemas.microsoft.com/office/powerpoint/2010/main" val="398438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5B2FB9-B665-4D35-EBF0-0BA525C760CE}"/>
              </a:ext>
            </a:extLst>
          </p:cNvPr>
          <p:cNvSpPr txBox="1"/>
          <p:nvPr/>
        </p:nvSpPr>
        <p:spPr>
          <a:xfrm>
            <a:off x="402771" y="272534"/>
            <a:ext cx="6096000" cy="461665"/>
          </a:xfrm>
          <a:prstGeom prst="rect">
            <a:avLst/>
          </a:prstGeom>
          <a:noFill/>
        </p:spPr>
        <p:txBody>
          <a:bodyPr wrap="square">
            <a:spAutoFit/>
          </a:bodyPr>
          <a:lstStyle/>
          <a:p>
            <a:r>
              <a:rPr lang="es-ES" sz="2400" b="1" dirty="0">
                <a:latin typeface="Abadi" panose="020B0604020104020204" pitchFamily="34" charset="0"/>
              </a:rPr>
              <a:t>Las prescripciones del año sabático</a:t>
            </a:r>
            <a:endParaRPr lang="es-CL" sz="2400" b="1" dirty="0">
              <a:latin typeface="Abadi" panose="020B0604020104020204" pitchFamily="34" charset="0"/>
            </a:endParaRPr>
          </a:p>
        </p:txBody>
      </p:sp>
      <p:sp>
        <p:nvSpPr>
          <p:cNvPr id="5" name="CuadroTexto 4">
            <a:extLst>
              <a:ext uri="{FF2B5EF4-FFF2-40B4-BE49-F238E27FC236}">
                <a16:creationId xmlns:a16="http://schemas.microsoft.com/office/drawing/2014/main" id="{EAD2730F-60AE-8DE3-EBE8-8AE2813AB601}"/>
              </a:ext>
            </a:extLst>
          </p:cNvPr>
          <p:cNvSpPr txBox="1"/>
          <p:nvPr/>
        </p:nvSpPr>
        <p:spPr>
          <a:xfrm>
            <a:off x="402770" y="948690"/>
            <a:ext cx="11321143" cy="4154984"/>
          </a:xfrm>
          <a:prstGeom prst="rect">
            <a:avLst/>
          </a:prstGeom>
          <a:noFill/>
        </p:spPr>
        <p:txBody>
          <a:bodyPr wrap="square">
            <a:spAutoFit/>
          </a:bodyPr>
          <a:lstStyle/>
          <a:p>
            <a:pPr algn="just"/>
            <a:r>
              <a:rPr lang="es-ES" sz="2400" dirty="0">
                <a:latin typeface="Abadi" panose="020B0604020104020204" pitchFamily="34" charset="0"/>
              </a:rPr>
              <a:t>A pesar de que los textos bíblicos ofrecen “una idea” de igualdad social notamos que los pobres estaban presentes. Y los pobres luchaban contra el empobrecimiento. </a:t>
            </a:r>
          </a:p>
          <a:p>
            <a:pPr algn="just"/>
            <a:endParaRPr lang="es-ES" sz="2400" dirty="0">
              <a:latin typeface="Abadi" panose="020B0604020104020204" pitchFamily="34" charset="0"/>
            </a:endParaRPr>
          </a:p>
          <a:p>
            <a:pPr algn="just"/>
            <a:r>
              <a:rPr lang="es-ES" sz="2400" dirty="0">
                <a:latin typeface="Abadi" panose="020B0604020104020204" pitchFamily="34" charset="0"/>
              </a:rPr>
              <a:t>Son luchas que están registradas en los códigos de leyes que buscaban equilibrar la distribución de renta entre las personas. </a:t>
            </a:r>
          </a:p>
          <a:p>
            <a:pPr algn="just"/>
            <a:endParaRPr lang="es-ES" sz="2400" dirty="0">
              <a:latin typeface="Abadi" panose="020B0604020104020204" pitchFamily="34" charset="0"/>
            </a:endParaRPr>
          </a:p>
          <a:p>
            <a:pPr algn="just"/>
            <a:r>
              <a:rPr lang="es-ES" sz="2400" dirty="0">
                <a:latin typeface="Abadi" panose="020B0604020104020204" pitchFamily="34" charset="0"/>
              </a:rPr>
              <a:t>Se ve que, en el año sabático, la ley les garantizaba el derecho a los productos de la tierra: “para que los pobres coman” (Ex 23,11). También las deudas eran perdonadas: “para que no haya pobres en nuestro medio” (</a:t>
            </a:r>
            <a:r>
              <a:rPr lang="es-ES" sz="2400" dirty="0" err="1">
                <a:latin typeface="Abadi" panose="020B0604020104020204" pitchFamily="34" charset="0"/>
              </a:rPr>
              <a:t>Dt</a:t>
            </a:r>
            <a:r>
              <a:rPr lang="es-ES" sz="2400" dirty="0">
                <a:latin typeface="Abadi" panose="020B0604020104020204" pitchFamily="34" charset="0"/>
              </a:rPr>
              <a:t> 15,4). En el año del jubileo se deberá proclamar una liberación general y cada uno podrá recuperar su patrimonio (</a:t>
            </a:r>
            <a:r>
              <a:rPr lang="es-ES" sz="2400" dirty="0" err="1">
                <a:latin typeface="Abadi" panose="020B0604020104020204" pitchFamily="34" charset="0"/>
              </a:rPr>
              <a:t>Lv</a:t>
            </a:r>
            <a:r>
              <a:rPr lang="es-ES" sz="2400" dirty="0">
                <a:latin typeface="Abadi" panose="020B0604020104020204" pitchFamily="34" charset="0"/>
              </a:rPr>
              <a:t> 25,10). </a:t>
            </a:r>
          </a:p>
        </p:txBody>
      </p:sp>
    </p:spTree>
    <p:extLst>
      <p:ext uri="{BB962C8B-B14F-4D97-AF65-F5344CB8AC3E}">
        <p14:creationId xmlns:p14="http://schemas.microsoft.com/office/powerpoint/2010/main" val="323700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1F4A77-780A-C7EC-63AC-AE36DDC12984}"/>
              </a:ext>
            </a:extLst>
          </p:cNvPr>
          <p:cNvSpPr txBox="1"/>
          <p:nvPr/>
        </p:nvSpPr>
        <p:spPr>
          <a:xfrm>
            <a:off x="326571" y="631371"/>
            <a:ext cx="11538857" cy="4893647"/>
          </a:xfrm>
          <a:prstGeom prst="rect">
            <a:avLst/>
          </a:prstGeom>
          <a:noFill/>
        </p:spPr>
        <p:txBody>
          <a:bodyPr wrap="square">
            <a:spAutoFit/>
          </a:bodyPr>
          <a:lstStyle/>
          <a:p>
            <a:pPr algn="just"/>
            <a:endParaRPr lang="es-ES" sz="2400" dirty="0">
              <a:latin typeface="Abadi" panose="020B0604020104020204" pitchFamily="34" charset="0"/>
            </a:endParaRPr>
          </a:p>
          <a:p>
            <a:pPr algn="just"/>
            <a:r>
              <a:rPr lang="es-ES" sz="2400" dirty="0">
                <a:latin typeface="Abadi" panose="020B0604020104020204" pitchFamily="34" charset="0"/>
              </a:rPr>
              <a:t>Por cierto, estas leyes no surgieron por causa de los sentimientos humanitarios de los líderes en Israel, sino por causa de luchas sociales.</a:t>
            </a:r>
          </a:p>
          <a:p>
            <a:pPr algn="just"/>
            <a:endParaRPr lang="es-ES" sz="2400" dirty="0">
              <a:latin typeface="Abadi" panose="020B0604020104020204" pitchFamily="34" charset="0"/>
            </a:endParaRPr>
          </a:p>
          <a:p>
            <a:pPr algn="just"/>
            <a:r>
              <a:rPr lang="es-ES" sz="2400" dirty="0">
                <a:latin typeface="Abadi" panose="020B0604020104020204" pitchFamily="34" charset="0"/>
              </a:rPr>
              <a:t>Es cierto que lo básico de las prescripciones referentes al año sabático eran una búsqueda por remediar la condición y situación del pobre. </a:t>
            </a:r>
          </a:p>
          <a:p>
            <a:pPr algn="just"/>
            <a:endParaRPr lang="es-ES" sz="2400" dirty="0">
              <a:latin typeface="Abadi" panose="020B0604020104020204" pitchFamily="34" charset="0"/>
            </a:endParaRPr>
          </a:p>
          <a:p>
            <a:pPr algn="just"/>
            <a:r>
              <a:rPr lang="es-ES" sz="2400" dirty="0">
                <a:latin typeface="Abadi" panose="020B0604020104020204" pitchFamily="34" charset="0"/>
              </a:rPr>
              <a:t>El año sabático lucha contra la desigualdad social emergente dentro de la sociedad. </a:t>
            </a:r>
          </a:p>
          <a:p>
            <a:pPr algn="just"/>
            <a:endParaRPr lang="es-ES" sz="2400" dirty="0">
              <a:latin typeface="Abadi" panose="020B0604020104020204" pitchFamily="34" charset="0"/>
            </a:endParaRPr>
          </a:p>
          <a:p>
            <a:pPr algn="just"/>
            <a:r>
              <a:rPr lang="es-ES" sz="2400" dirty="0">
                <a:latin typeface="Abadi" panose="020B0604020104020204" pitchFamily="34" charset="0"/>
              </a:rPr>
              <a:t>Si procuramos mirar en las entrelíneas del texto, veremos una escena importante. El texto describe un comportamiento injusto y destructor del sujeto “tu”. Ellos son capaces de sembrar y recoger sin importarles el hambre del pobre que vive en su medio. </a:t>
            </a:r>
          </a:p>
        </p:txBody>
      </p:sp>
    </p:spTree>
    <p:extLst>
      <p:ext uri="{BB962C8B-B14F-4D97-AF65-F5344CB8AC3E}">
        <p14:creationId xmlns:p14="http://schemas.microsoft.com/office/powerpoint/2010/main" val="403034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9CF8AC2-913B-0CD3-5F73-A74C60AE865A}"/>
              </a:ext>
            </a:extLst>
          </p:cNvPr>
          <p:cNvSpPr txBox="1"/>
          <p:nvPr/>
        </p:nvSpPr>
        <p:spPr>
          <a:xfrm>
            <a:off x="544286" y="557911"/>
            <a:ext cx="11342914" cy="5632311"/>
          </a:xfrm>
          <a:prstGeom prst="rect">
            <a:avLst/>
          </a:prstGeom>
          <a:noFill/>
        </p:spPr>
        <p:txBody>
          <a:bodyPr wrap="square">
            <a:spAutoFit/>
          </a:bodyPr>
          <a:lstStyle/>
          <a:p>
            <a:pPr algn="just"/>
            <a:r>
              <a:rPr lang="es-ES" sz="2400" dirty="0">
                <a:latin typeface="Abadi" panose="020B0604020104020204" pitchFamily="34" charset="0"/>
              </a:rPr>
              <a:t>Sólo que no podemos decir que estos pobres estaban callados y sumisos. </a:t>
            </a:r>
          </a:p>
          <a:p>
            <a:pPr algn="just"/>
            <a:endParaRPr lang="es-ES" sz="2400" dirty="0">
              <a:latin typeface="Abadi" panose="020B0604020104020204" pitchFamily="34" charset="0"/>
            </a:endParaRPr>
          </a:p>
          <a:p>
            <a:pPr algn="just"/>
            <a:r>
              <a:rPr lang="es-ES" sz="2400" dirty="0">
                <a:latin typeface="Abadi" panose="020B0604020104020204" pitchFamily="34" charset="0"/>
              </a:rPr>
              <a:t>El texto es prueba de su lucha. El texto es su voz. Es la voz que registra una</a:t>
            </a:r>
          </a:p>
          <a:p>
            <a:pPr algn="just"/>
            <a:r>
              <a:rPr lang="es-ES" sz="2400" dirty="0">
                <a:latin typeface="Abadi" panose="020B0604020104020204" pitchFamily="34" charset="0"/>
              </a:rPr>
              <a:t>protesta. Voz que llama y grita por respeto e igualdad. Voz que lleva líderes a legislar y determinar espacios que garanticen en lo mínimo la comida del día a día. </a:t>
            </a:r>
          </a:p>
          <a:p>
            <a:pPr algn="just"/>
            <a:endParaRPr lang="es-ES" sz="2400" dirty="0">
              <a:latin typeface="Abadi" panose="020B0604020104020204" pitchFamily="34" charset="0"/>
            </a:endParaRPr>
          </a:p>
          <a:p>
            <a:pPr algn="just"/>
            <a:r>
              <a:rPr lang="es-ES" sz="2400" dirty="0">
                <a:latin typeface="Abadi" panose="020B0604020104020204" pitchFamily="34" charset="0"/>
              </a:rPr>
              <a:t>La lucha por la igualdad está en todas partes y en todo lugar. Y en el lugar del pobre es que Dios se revela. Y en este texto la(s) persona(s) que legislan está(n), también, dentro de un grupo que cree en esta revelación de Dios. </a:t>
            </a:r>
          </a:p>
          <a:p>
            <a:pPr algn="just"/>
            <a:endParaRPr lang="es-ES" sz="2400" dirty="0">
              <a:latin typeface="Abadi" panose="020B0604020104020204" pitchFamily="34" charset="0"/>
            </a:endParaRPr>
          </a:p>
          <a:p>
            <a:pPr algn="just"/>
            <a:r>
              <a:rPr lang="es-ES" sz="2400" dirty="0">
                <a:latin typeface="Abadi" panose="020B0604020104020204" pitchFamily="34" charset="0"/>
              </a:rPr>
              <a:t>Son pobres identificados que luchan también por causa de los pobres hambrientos. Ellos ven que es en la lucha, que la igualdad puede suceder para todos. </a:t>
            </a:r>
          </a:p>
          <a:p>
            <a:pPr algn="just"/>
            <a:endParaRPr lang="es-ES" sz="2400" dirty="0">
              <a:latin typeface="Abadi" panose="020B0604020104020204" pitchFamily="34" charset="0"/>
            </a:endParaRPr>
          </a:p>
          <a:p>
            <a:pPr algn="just"/>
            <a:r>
              <a:rPr lang="es-ES" sz="2400" dirty="0">
                <a:latin typeface="Abadi" panose="020B0604020104020204" pitchFamily="34" charset="0"/>
              </a:rPr>
              <a:t>Sin embargo, es difícil saber hasta qué punto esas leyes fueron practicadas y qué resultados tuvieron.</a:t>
            </a:r>
            <a:endParaRPr lang="es-CL" sz="2400" dirty="0">
              <a:latin typeface="Abadi" panose="020B0604020104020204" pitchFamily="34" charset="0"/>
            </a:endParaRPr>
          </a:p>
        </p:txBody>
      </p:sp>
    </p:spTree>
    <p:extLst>
      <p:ext uri="{BB962C8B-B14F-4D97-AF65-F5344CB8AC3E}">
        <p14:creationId xmlns:p14="http://schemas.microsoft.com/office/powerpoint/2010/main" val="399109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EFCF06-27CE-6AED-C2F7-DF0D8019DCB3}"/>
              </a:ext>
            </a:extLst>
          </p:cNvPr>
          <p:cNvSpPr txBox="1"/>
          <p:nvPr/>
        </p:nvSpPr>
        <p:spPr>
          <a:xfrm>
            <a:off x="364671" y="311221"/>
            <a:ext cx="11462657" cy="1200329"/>
          </a:xfrm>
          <a:prstGeom prst="rect">
            <a:avLst/>
          </a:prstGeom>
          <a:noFill/>
        </p:spPr>
        <p:txBody>
          <a:bodyPr wrap="square">
            <a:spAutoFit/>
          </a:bodyPr>
          <a:lstStyle/>
          <a:p>
            <a:pPr algn="just"/>
            <a:r>
              <a:rPr lang="es-ES" sz="2400" dirty="0">
                <a:latin typeface="Abadi" panose="020B0604020104020204" pitchFamily="34" charset="0"/>
              </a:rPr>
              <a:t>Las frases que componen el texto no están formulando una serie de imperativos abstractos. Ellas expresan lo concreto de la vida de una sociedad. Las formas de relaciones sociales aparecen en todo el tejido del texto.</a:t>
            </a:r>
            <a:endParaRPr lang="es-CL" sz="2400" dirty="0">
              <a:latin typeface="Abadi" panose="020B0604020104020204" pitchFamily="34" charset="0"/>
            </a:endParaRPr>
          </a:p>
        </p:txBody>
      </p:sp>
      <p:sp>
        <p:nvSpPr>
          <p:cNvPr id="5" name="CuadroTexto 4">
            <a:extLst>
              <a:ext uri="{FF2B5EF4-FFF2-40B4-BE49-F238E27FC236}">
                <a16:creationId xmlns:a16="http://schemas.microsoft.com/office/drawing/2014/main" id="{637A47B9-67B4-A48F-05A8-A468440B4344}"/>
              </a:ext>
            </a:extLst>
          </p:cNvPr>
          <p:cNvSpPr txBox="1"/>
          <p:nvPr/>
        </p:nvSpPr>
        <p:spPr>
          <a:xfrm>
            <a:off x="408214" y="1624790"/>
            <a:ext cx="1828800" cy="461665"/>
          </a:xfrm>
          <a:prstGeom prst="rect">
            <a:avLst/>
          </a:prstGeom>
          <a:noFill/>
        </p:spPr>
        <p:txBody>
          <a:bodyPr wrap="square">
            <a:spAutoFit/>
          </a:bodyPr>
          <a:lstStyle/>
          <a:p>
            <a:r>
              <a:rPr lang="es-CL" sz="2400" dirty="0">
                <a:latin typeface="Abadi" panose="020B0604020104020204" pitchFamily="34" charset="0"/>
              </a:rPr>
              <a:t>Seis años</a:t>
            </a:r>
          </a:p>
        </p:txBody>
      </p:sp>
      <p:sp>
        <p:nvSpPr>
          <p:cNvPr id="7" name="CuadroTexto 6">
            <a:extLst>
              <a:ext uri="{FF2B5EF4-FFF2-40B4-BE49-F238E27FC236}">
                <a16:creationId xmlns:a16="http://schemas.microsoft.com/office/drawing/2014/main" id="{A5F8EEE4-69B9-DA77-47E2-685274B9F9CE}"/>
              </a:ext>
            </a:extLst>
          </p:cNvPr>
          <p:cNvSpPr txBox="1"/>
          <p:nvPr/>
        </p:nvSpPr>
        <p:spPr>
          <a:xfrm>
            <a:off x="5192485" y="1568406"/>
            <a:ext cx="4386944" cy="461665"/>
          </a:xfrm>
          <a:prstGeom prst="rect">
            <a:avLst/>
          </a:prstGeom>
          <a:noFill/>
        </p:spPr>
        <p:txBody>
          <a:bodyPr wrap="square">
            <a:spAutoFit/>
          </a:bodyPr>
          <a:lstStyle/>
          <a:p>
            <a:r>
              <a:rPr lang="es-CL" sz="2400" dirty="0">
                <a:latin typeface="Abadi" panose="020B0604020104020204" pitchFamily="34" charset="0"/>
              </a:rPr>
              <a:t>sembrarás tu tierra</a:t>
            </a:r>
          </a:p>
        </p:txBody>
      </p:sp>
      <p:sp>
        <p:nvSpPr>
          <p:cNvPr id="9" name="CuadroTexto 8">
            <a:extLst>
              <a:ext uri="{FF2B5EF4-FFF2-40B4-BE49-F238E27FC236}">
                <a16:creationId xmlns:a16="http://schemas.microsoft.com/office/drawing/2014/main" id="{2B60A852-F864-4557-3DCB-2A7E7636EBB3}"/>
              </a:ext>
            </a:extLst>
          </p:cNvPr>
          <p:cNvSpPr txBox="1"/>
          <p:nvPr/>
        </p:nvSpPr>
        <p:spPr>
          <a:xfrm>
            <a:off x="805543" y="2009357"/>
            <a:ext cx="3897085" cy="461665"/>
          </a:xfrm>
          <a:prstGeom prst="rect">
            <a:avLst/>
          </a:prstGeom>
          <a:noFill/>
        </p:spPr>
        <p:txBody>
          <a:bodyPr wrap="square">
            <a:spAutoFit/>
          </a:bodyPr>
          <a:lstStyle/>
          <a:p>
            <a:r>
              <a:rPr lang="es-CL" sz="2400" dirty="0">
                <a:latin typeface="Abadi" panose="020B0604020104020204" pitchFamily="34" charset="0"/>
              </a:rPr>
              <a:t>(durante esos seis años)</a:t>
            </a:r>
          </a:p>
        </p:txBody>
      </p:sp>
      <p:sp>
        <p:nvSpPr>
          <p:cNvPr id="11" name="CuadroTexto 10">
            <a:extLst>
              <a:ext uri="{FF2B5EF4-FFF2-40B4-BE49-F238E27FC236}">
                <a16:creationId xmlns:a16="http://schemas.microsoft.com/office/drawing/2014/main" id="{C5664922-2217-FF97-F799-DB580264BCA1}"/>
              </a:ext>
            </a:extLst>
          </p:cNvPr>
          <p:cNvSpPr txBox="1"/>
          <p:nvPr/>
        </p:nvSpPr>
        <p:spPr>
          <a:xfrm>
            <a:off x="5894614" y="1963811"/>
            <a:ext cx="4904015" cy="461665"/>
          </a:xfrm>
          <a:prstGeom prst="rect">
            <a:avLst/>
          </a:prstGeom>
          <a:noFill/>
        </p:spPr>
        <p:txBody>
          <a:bodyPr wrap="square">
            <a:spAutoFit/>
          </a:bodyPr>
          <a:lstStyle/>
          <a:p>
            <a:r>
              <a:rPr lang="es-ES" sz="2400" dirty="0">
                <a:latin typeface="Abadi" panose="020B0604020104020204" pitchFamily="34" charset="0"/>
              </a:rPr>
              <a:t>recogerás tus frutos (de la tierra)</a:t>
            </a:r>
            <a:endParaRPr lang="es-CL" sz="2400" dirty="0">
              <a:latin typeface="Abadi" panose="020B0604020104020204" pitchFamily="34" charset="0"/>
            </a:endParaRPr>
          </a:p>
        </p:txBody>
      </p:sp>
      <p:sp>
        <p:nvSpPr>
          <p:cNvPr id="13" name="CuadroTexto 12">
            <a:extLst>
              <a:ext uri="{FF2B5EF4-FFF2-40B4-BE49-F238E27FC236}">
                <a16:creationId xmlns:a16="http://schemas.microsoft.com/office/drawing/2014/main" id="{0C3292FC-19C5-20B4-9516-E0C78012FE57}"/>
              </a:ext>
            </a:extLst>
          </p:cNvPr>
          <p:cNvSpPr txBox="1"/>
          <p:nvPr/>
        </p:nvSpPr>
        <p:spPr>
          <a:xfrm>
            <a:off x="408213" y="2724131"/>
            <a:ext cx="4044043" cy="461665"/>
          </a:xfrm>
          <a:prstGeom prst="rect">
            <a:avLst/>
          </a:prstGeom>
          <a:noFill/>
        </p:spPr>
        <p:txBody>
          <a:bodyPr wrap="square">
            <a:spAutoFit/>
          </a:bodyPr>
          <a:lstStyle/>
          <a:p>
            <a:r>
              <a:rPr lang="es-ES" sz="2400" dirty="0">
                <a:latin typeface="Abadi" panose="020B0604020104020204" pitchFamily="34" charset="0"/>
              </a:rPr>
              <a:t>pero en el séptimo año</a:t>
            </a:r>
            <a:endParaRPr lang="es-CL" sz="2400" dirty="0">
              <a:latin typeface="Abadi" panose="020B0604020104020204" pitchFamily="34" charset="0"/>
            </a:endParaRPr>
          </a:p>
        </p:txBody>
      </p:sp>
      <p:sp>
        <p:nvSpPr>
          <p:cNvPr id="15" name="CuadroTexto 14">
            <a:extLst>
              <a:ext uri="{FF2B5EF4-FFF2-40B4-BE49-F238E27FC236}">
                <a16:creationId xmlns:a16="http://schemas.microsoft.com/office/drawing/2014/main" id="{C274B245-DD3F-CEB4-887E-02345CD9887E}"/>
              </a:ext>
            </a:extLst>
          </p:cNvPr>
          <p:cNvSpPr txBox="1"/>
          <p:nvPr/>
        </p:nvSpPr>
        <p:spPr>
          <a:xfrm>
            <a:off x="5263243" y="2724131"/>
            <a:ext cx="4904015" cy="461665"/>
          </a:xfrm>
          <a:prstGeom prst="rect">
            <a:avLst/>
          </a:prstGeom>
          <a:noFill/>
        </p:spPr>
        <p:txBody>
          <a:bodyPr wrap="square">
            <a:spAutoFit/>
          </a:bodyPr>
          <a:lstStyle/>
          <a:p>
            <a:r>
              <a:rPr lang="es-CL" sz="2400" dirty="0">
                <a:latin typeface="Abadi" panose="020B0604020104020204" pitchFamily="34" charset="0"/>
              </a:rPr>
              <a:t>la dejarás descansar</a:t>
            </a:r>
          </a:p>
        </p:txBody>
      </p:sp>
      <p:sp>
        <p:nvSpPr>
          <p:cNvPr id="17" name="CuadroTexto 16">
            <a:extLst>
              <a:ext uri="{FF2B5EF4-FFF2-40B4-BE49-F238E27FC236}">
                <a16:creationId xmlns:a16="http://schemas.microsoft.com/office/drawing/2014/main" id="{61F9D65A-2C17-FB09-8A30-6B359A22B2EE}"/>
              </a:ext>
            </a:extLst>
          </p:cNvPr>
          <p:cNvSpPr txBox="1"/>
          <p:nvPr/>
        </p:nvSpPr>
        <p:spPr>
          <a:xfrm>
            <a:off x="805543" y="3099511"/>
            <a:ext cx="3646713" cy="461665"/>
          </a:xfrm>
          <a:prstGeom prst="rect">
            <a:avLst/>
          </a:prstGeom>
          <a:noFill/>
        </p:spPr>
        <p:txBody>
          <a:bodyPr wrap="square">
            <a:spAutoFit/>
          </a:bodyPr>
          <a:lstStyle/>
          <a:p>
            <a:r>
              <a:rPr lang="es-CL" sz="2400" dirty="0">
                <a:latin typeface="Abadi" panose="020B0604020104020204" pitchFamily="34" charset="0"/>
              </a:rPr>
              <a:t>(en el séptimo año)</a:t>
            </a:r>
          </a:p>
        </p:txBody>
      </p:sp>
      <p:sp>
        <p:nvSpPr>
          <p:cNvPr id="19" name="CuadroTexto 18">
            <a:extLst>
              <a:ext uri="{FF2B5EF4-FFF2-40B4-BE49-F238E27FC236}">
                <a16:creationId xmlns:a16="http://schemas.microsoft.com/office/drawing/2014/main" id="{708D2CA1-C238-0020-9823-64B40847972C}"/>
              </a:ext>
            </a:extLst>
          </p:cNvPr>
          <p:cNvSpPr txBox="1"/>
          <p:nvPr/>
        </p:nvSpPr>
        <p:spPr>
          <a:xfrm>
            <a:off x="6096000" y="3185796"/>
            <a:ext cx="3858986" cy="461665"/>
          </a:xfrm>
          <a:prstGeom prst="rect">
            <a:avLst/>
          </a:prstGeom>
          <a:noFill/>
        </p:spPr>
        <p:txBody>
          <a:bodyPr wrap="square">
            <a:spAutoFit/>
          </a:bodyPr>
          <a:lstStyle/>
          <a:p>
            <a:r>
              <a:rPr lang="es-CL" sz="2400" dirty="0">
                <a:latin typeface="Abadi" panose="020B0604020104020204" pitchFamily="34" charset="0"/>
              </a:rPr>
              <a:t>NO LA CULTIVARÁS</a:t>
            </a:r>
          </a:p>
        </p:txBody>
      </p:sp>
      <p:sp>
        <p:nvSpPr>
          <p:cNvPr id="21" name="CuadroTexto 20">
            <a:extLst>
              <a:ext uri="{FF2B5EF4-FFF2-40B4-BE49-F238E27FC236}">
                <a16:creationId xmlns:a16="http://schemas.microsoft.com/office/drawing/2014/main" id="{F2B3CDAE-5FCC-36E1-4AE3-3AFB2D79122C}"/>
              </a:ext>
            </a:extLst>
          </p:cNvPr>
          <p:cNvSpPr txBox="1"/>
          <p:nvPr/>
        </p:nvSpPr>
        <p:spPr>
          <a:xfrm>
            <a:off x="364671" y="3715265"/>
            <a:ext cx="2628900" cy="461665"/>
          </a:xfrm>
          <a:prstGeom prst="rect">
            <a:avLst/>
          </a:prstGeom>
          <a:noFill/>
        </p:spPr>
        <p:txBody>
          <a:bodyPr wrap="square">
            <a:spAutoFit/>
          </a:bodyPr>
          <a:lstStyle/>
          <a:p>
            <a:r>
              <a:rPr lang="es-CL" sz="2400" b="1" dirty="0">
                <a:latin typeface="Abadi" panose="020B0604020104020204" pitchFamily="34" charset="0"/>
              </a:rPr>
              <a:t>PARA QUE:</a:t>
            </a:r>
          </a:p>
        </p:txBody>
      </p:sp>
      <p:sp>
        <p:nvSpPr>
          <p:cNvPr id="23" name="CuadroTexto 22">
            <a:extLst>
              <a:ext uri="{FF2B5EF4-FFF2-40B4-BE49-F238E27FC236}">
                <a16:creationId xmlns:a16="http://schemas.microsoft.com/office/drawing/2014/main" id="{11881139-E527-EEB4-43C5-C58CE6713E73}"/>
              </a:ext>
            </a:extLst>
          </p:cNvPr>
          <p:cNvSpPr txBox="1"/>
          <p:nvPr/>
        </p:nvSpPr>
        <p:spPr>
          <a:xfrm>
            <a:off x="408213" y="4245367"/>
            <a:ext cx="3271158" cy="461665"/>
          </a:xfrm>
          <a:prstGeom prst="rect">
            <a:avLst/>
          </a:prstGeom>
          <a:noFill/>
        </p:spPr>
        <p:txBody>
          <a:bodyPr wrap="square">
            <a:spAutoFit/>
          </a:bodyPr>
          <a:lstStyle/>
          <a:p>
            <a:r>
              <a:rPr lang="es-CL" sz="2400" dirty="0">
                <a:latin typeface="Abadi" panose="020B0604020104020204" pitchFamily="34" charset="0"/>
              </a:rPr>
              <a:t>tengan que comer</a:t>
            </a:r>
          </a:p>
        </p:txBody>
      </p:sp>
      <p:sp>
        <p:nvSpPr>
          <p:cNvPr id="25" name="CuadroTexto 24">
            <a:extLst>
              <a:ext uri="{FF2B5EF4-FFF2-40B4-BE49-F238E27FC236}">
                <a16:creationId xmlns:a16="http://schemas.microsoft.com/office/drawing/2014/main" id="{B89BCCD3-B1D8-5BEB-20F2-30AE2D1910E0}"/>
              </a:ext>
            </a:extLst>
          </p:cNvPr>
          <p:cNvSpPr txBox="1"/>
          <p:nvPr/>
        </p:nvSpPr>
        <p:spPr>
          <a:xfrm>
            <a:off x="5290457" y="4134662"/>
            <a:ext cx="5159829" cy="461665"/>
          </a:xfrm>
          <a:prstGeom prst="rect">
            <a:avLst/>
          </a:prstGeom>
          <a:noFill/>
        </p:spPr>
        <p:txBody>
          <a:bodyPr wrap="square">
            <a:spAutoFit/>
          </a:bodyPr>
          <a:lstStyle/>
          <a:p>
            <a:r>
              <a:rPr lang="es-ES" sz="2400" dirty="0">
                <a:latin typeface="Abadi" panose="020B0604020104020204" pitchFamily="34" charset="0"/>
              </a:rPr>
              <a:t>los pobres de tu pueblo</a:t>
            </a:r>
            <a:endParaRPr lang="es-CL" sz="2400" dirty="0">
              <a:latin typeface="Abadi" panose="020B0604020104020204" pitchFamily="34" charset="0"/>
            </a:endParaRPr>
          </a:p>
        </p:txBody>
      </p:sp>
      <p:sp>
        <p:nvSpPr>
          <p:cNvPr id="27" name="CuadroTexto 26">
            <a:extLst>
              <a:ext uri="{FF2B5EF4-FFF2-40B4-BE49-F238E27FC236}">
                <a16:creationId xmlns:a16="http://schemas.microsoft.com/office/drawing/2014/main" id="{E04697EE-FF58-E39C-937E-C8470E19A32D}"/>
              </a:ext>
            </a:extLst>
          </p:cNvPr>
          <p:cNvSpPr txBox="1"/>
          <p:nvPr/>
        </p:nvSpPr>
        <p:spPr>
          <a:xfrm>
            <a:off x="805543" y="4686521"/>
            <a:ext cx="3374571" cy="461665"/>
          </a:xfrm>
          <a:prstGeom prst="rect">
            <a:avLst/>
          </a:prstGeom>
          <a:noFill/>
        </p:spPr>
        <p:txBody>
          <a:bodyPr wrap="square">
            <a:spAutoFit/>
          </a:bodyPr>
          <a:lstStyle/>
          <a:p>
            <a:r>
              <a:rPr lang="es-ES" sz="2400" dirty="0">
                <a:latin typeface="Abadi" panose="020B0604020104020204" pitchFamily="34" charset="0"/>
              </a:rPr>
              <a:t>De las sobras</a:t>
            </a:r>
            <a:endParaRPr lang="es-CL" sz="2400" dirty="0">
              <a:latin typeface="Abadi" panose="020B0604020104020204" pitchFamily="34" charset="0"/>
            </a:endParaRPr>
          </a:p>
        </p:txBody>
      </p:sp>
      <p:sp>
        <p:nvSpPr>
          <p:cNvPr id="29" name="CuadroTexto 28">
            <a:extLst>
              <a:ext uri="{FF2B5EF4-FFF2-40B4-BE49-F238E27FC236}">
                <a16:creationId xmlns:a16="http://schemas.microsoft.com/office/drawing/2014/main" id="{121F29C5-87BB-D234-9C12-D05E92446DC6}"/>
              </a:ext>
            </a:extLst>
          </p:cNvPr>
          <p:cNvSpPr txBox="1"/>
          <p:nvPr/>
        </p:nvSpPr>
        <p:spPr>
          <a:xfrm>
            <a:off x="6106885" y="4627934"/>
            <a:ext cx="5486401" cy="461665"/>
          </a:xfrm>
          <a:prstGeom prst="rect">
            <a:avLst/>
          </a:prstGeom>
          <a:noFill/>
        </p:spPr>
        <p:txBody>
          <a:bodyPr wrap="square">
            <a:spAutoFit/>
          </a:bodyPr>
          <a:lstStyle/>
          <a:p>
            <a:r>
              <a:rPr lang="es-ES" sz="2400" dirty="0">
                <a:latin typeface="Abadi" panose="020B0604020104020204" pitchFamily="34" charset="0"/>
              </a:rPr>
              <a:t>también coman los animales del campo.</a:t>
            </a:r>
            <a:endParaRPr lang="es-CL" sz="2400" dirty="0">
              <a:latin typeface="Abadi" panose="020B0604020104020204" pitchFamily="34" charset="0"/>
            </a:endParaRPr>
          </a:p>
        </p:txBody>
      </p:sp>
      <p:sp>
        <p:nvSpPr>
          <p:cNvPr id="31" name="CuadroTexto 30">
            <a:extLst>
              <a:ext uri="{FF2B5EF4-FFF2-40B4-BE49-F238E27FC236}">
                <a16:creationId xmlns:a16="http://schemas.microsoft.com/office/drawing/2014/main" id="{A109560E-F3A0-73AB-FB35-61D76DE3927F}"/>
              </a:ext>
            </a:extLst>
          </p:cNvPr>
          <p:cNvSpPr txBox="1"/>
          <p:nvPr/>
        </p:nvSpPr>
        <p:spPr>
          <a:xfrm>
            <a:off x="408213" y="5721672"/>
            <a:ext cx="8708573" cy="461665"/>
          </a:xfrm>
          <a:prstGeom prst="rect">
            <a:avLst/>
          </a:prstGeom>
          <a:noFill/>
        </p:spPr>
        <p:txBody>
          <a:bodyPr wrap="square">
            <a:spAutoFit/>
          </a:bodyPr>
          <a:lstStyle/>
          <a:p>
            <a:r>
              <a:rPr lang="es-ES" sz="2400" dirty="0">
                <a:latin typeface="Abadi" panose="020B0604020104020204" pitchFamily="34" charset="0"/>
              </a:rPr>
              <a:t>Así harás también con tu viña y con tu plantación de oliva.</a:t>
            </a:r>
            <a:endParaRPr lang="es-CL" sz="2400" dirty="0">
              <a:latin typeface="Abadi" panose="020B0604020104020204" pitchFamily="34" charset="0"/>
            </a:endParaRPr>
          </a:p>
        </p:txBody>
      </p:sp>
    </p:spTree>
    <p:extLst>
      <p:ext uri="{BB962C8B-B14F-4D97-AF65-F5344CB8AC3E}">
        <p14:creationId xmlns:p14="http://schemas.microsoft.com/office/powerpoint/2010/main" val="33272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1" grpId="0"/>
      <p:bldP spid="23" grpId="0"/>
      <p:bldP spid="25" grpId="0"/>
      <p:bldP spid="27"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069EB-921A-EDED-005A-3BAFEF17C412}"/>
              </a:ext>
            </a:extLst>
          </p:cNvPr>
          <p:cNvSpPr>
            <a:spLocks noGrp="1"/>
          </p:cNvSpPr>
          <p:nvPr>
            <p:ph type="title"/>
          </p:nvPr>
        </p:nvSpPr>
        <p:spPr/>
        <p:txBody>
          <a:bodyPr/>
          <a:lstStyle/>
          <a:p>
            <a:r>
              <a:rPr lang="es-ES" dirty="0"/>
              <a:t>¿Cuál es el origen del jubileo?</a:t>
            </a:r>
            <a:endParaRPr lang="es-CL" dirty="0"/>
          </a:p>
        </p:txBody>
      </p:sp>
      <p:sp>
        <p:nvSpPr>
          <p:cNvPr id="3" name="Marcador de contenido 2">
            <a:extLst>
              <a:ext uri="{FF2B5EF4-FFF2-40B4-BE49-F238E27FC236}">
                <a16:creationId xmlns:a16="http://schemas.microsoft.com/office/drawing/2014/main" id="{DF84FA0C-5593-F086-A316-F8A808722974}"/>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s-ES" sz="3000" b="1" dirty="0">
                <a:latin typeface="Abadi" panose="020B0604020104020204" pitchFamily="34" charset="0"/>
              </a:rPr>
              <a:t>Los jubileos tienen sus raíces en las tradiciones del pueblo judío en tiempos de Moisés</a:t>
            </a:r>
          </a:p>
          <a:p>
            <a:pPr marL="0" indent="0">
              <a:buNone/>
            </a:pPr>
            <a:endParaRPr lang="es-ES" sz="3000" b="1" dirty="0">
              <a:latin typeface="Abadi" panose="020B0604020104020204" pitchFamily="34" charset="0"/>
            </a:endParaRPr>
          </a:p>
          <a:p>
            <a:r>
              <a:rPr lang="es-ES" sz="3000" b="1" dirty="0">
                <a:latin typeface="Abadi" panose="020B0604020104020204" pitchFamily="34" charset="0"/>
              </a:rPr>
              <a:t>En aquellos tiempos, se celebraban años sabáticos en los que se liberaban esclavos, se perdonaban deudas y se dejaba descansar la tierra</a:t>
            </a:r>
          </a:p>
          <a:p>
            <a:pPr marL="0" indent="0">
              <a:buNone/>
            </a:pPr>
            <a:endParaRPr lang="es-ES" sz="3000" b="1" dirty="0">
              <a:latin typeface="Abadi" panose="020B0604020104020204" pitchFamily="34" charset="0"/>
            </a:endParaRPr>
          </a:p>
          <a:p>
            <a:r>
              <a:rPr lang="es-ES" sz="3000" b="1" dirty="0">
                <a:latin typeface="Abadi" panose="020B0604020104020204" pitchFamily="34" charset="0"/>
              </a:rPr>
              <a:t>Cada 50 años, se permitía rescatar propiedades según lo dictado en el libro del Levítico</a:t>
            </a:r>
            <a:endParaRPr lang="es-CL" sz="3000" b="1" dirty="0">
              <a:latin typeface="Abadi" panose="020B0604020104020204" pitchFamily="34" charset="0"/>
            </a:endParaRPr>
          </a:p>
        </p:txBody>
      </p:sp>
    </p:spTree>
    <p:extLst>
      <p:ext uri="{BB962C8B-B14F-4D97-AF65-F5344CB8AC3E}">
        <p14:creationId xmlns:p14="http://schemas.microsoft.com/office/powerpoint/2010/main" val="189938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B833FA-EB37-E016-99BE-2F95735A96CB}"/>
              </a:ext>
            </a:extLst>
          </p:cNvPr>
          <p:cNvSpPr txBox="1"/>
          <p:nvPr/>
        </p:nvSpPr>
        <p:spPr>
          <a:xfrm>
            <a:off x="381000" y="642648"/>
            <a:ext cx="6096000" cy="461665"/>
          </a:xfrm>
          <a:prstGeom prst="rect">
            <a:avLst/>
          </a:prstGeom>
          <a:noFill/>
        </p:spPr>
        <p:txBody>
          <a:bodyPr wrap="square">
            <a:spAutoFit/>
          </a:bodyPr>
          <a:lstStyle/>
          <a:p>
            <a:r>
              <a:rPr lang="es-ES" sz="2400" dirty="0">
                <a:latin typeface="Abadi" panose="020B0604020104020204" pitchFamily="34" charset="0"/>
              </a:rPr>
              <a:t>Seis años: tiempo de sembrar y recoger</a:t>
            </a:r>
            <a:endParaRPr lang="es-CL" sz="2400" dirty="0">
              <a:latin typeface="Abadi" panose="020B0604020104020204" pitchFamily="34" charset="0"/>
            </a:endParaRPr>
          </a:p>
        </p:txBody>
      </p:sp>
      <p:sp>
        <p:nvSpPr>
          <p:cNvPr id="5" name="CuadroTexto 4">
            <a:extLst>
              <a:ext uri="{FF2B5EF4-FFF2-40B4-BE49-F238E27FC236}">
                <a16:creationId xmlns:a16="http://schemas.microsoft.com/office/drawing/2014/main" id="{6B15CA8C-8D7C-764D-577B-EC2E0D820DE1}"/>
              </a:ext>
            </a:extLst>
          </p:cNvPr>
          <p:cNvSpPr txBox="1"/>
          <p:nvPr/>
        </p:nvSpPr>
        <p:spPr>
          <a:xfrm>
            <a:off x="1338942" y="2677494"/>
            <a:ext cx="10003971" cy="461665"/>
          </a:xfrm>
          <a:prstGeom prst="rect">
            <a:avLst/>
          </a:prstGeom>
          <a:noFill/>
        </p:spPr>
        <p:txBody>
          <a:bodyPr wrap="square">
            <a:spAutoFit/>
          </a:bodyPr>
          <a:lstStyle/>
          <a:p>
            <a:r>
              <a:rPr lang="es-ES" sz="2400" dirty="0">
                <a:latin typeface="Abadi" panose="020B0604020104020204" pitchFamily="34" charset="0"/>
              </a:rPr>
              <a:t>Pero el séptimo año es tiempo de descansar, tiempo de no cultivar</a:t>
            </a:r>
            <a:endParaRPr lang="es-CL" sz="2400" dirty="0">
              <a:latin typeface="Abadi" panose="020B0604020104020204" pitchFamily="34" charset="0"/>
            </a:endParaRPr>
          </a:p>
        </p:txBody>
      </p:sp>
      <p:sp>
        <p:nvSpPr>
          <p:cNvPr id="7" name="CuadroTexto 6">
            <a:extLst>
              <a:ext uri="{FF2B5EF4-FFF2-40B4-BE49-F238E27FC236}">
                <a16:creationId xmlns:a16="http://schemas.microsoft.com/office/drawing/2014/main" id="{DA907150-BDAD-88F5-837F-20AC4C36B03A}"/>
              </a:ext>
            </a:extLst>
          </p:cNvPr>
          <p:cNvSpPr txBox="1"/>
          <p:nvPr/>
        </p:nvSpPr>
        <p:spPr>
          <a:xfrm>
            <a:off x="2928256" y="4239789"/>
            <a:ext cx="8860971" cy="461665"/>
          </a:xfrm>
          <a:prstGeom prst="rect">
            <a:avLst/>
          </a:prstGeom>
          <a:noFill/>
        </p:spPr>
        <p:txBody>
          <a:bodyPr wrap="square">
            <a:spAutoFit/>
          </a:bodyPr>
          <a:lstStyle/>
          <a:p>
            <a:r>
              <a:rPr lang="es-ES" sz="2400" dirty="0">
                <a:latin typeface="Abadi" panose="020B0604020104020204" pitchFamily="34" charset="0"/>
              </a:rPr>
              <a:t>“Para que encuentren qué comer los pobres de tu pueblo”</a:t>
            </a:r>
            <a:endParaRPr lang="es-CL" sz="2400" dirty="0">
              <a:latin typeface="Abadi" panose="020B0604020104020204" pitchFamily="34" charset="0"/>
            </a:endParaRPr>
          </a:p>
        </p:txBody>
      </p:sp>
    </p:spTree>
    <p:extLst>
      <p:ext uri="{BB962C8B-B14F-4D97-AF65-F5344CB8AC3E}">
        <p14:creationId xmlns:p14="http://schemas.microsoft.com/office/powerpoint/2010/main" val="128393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FA3FCA-0579-C911-45BB-690FB64A245A}"/>
              </a:ext>
            </a:extLst>
          </p:cNvPr>
          <p:cNvSpPr txBox="1"/>
          <p:nvPr/>
        </p:nvSpPr>
        <p:spPr>
          <a:xfrm>
            <a:off x="435427" y="1006065"/>
            <a:ext cx="10646229" cy="3785652"/>
          </a:xfrm>
          <a:prstGeom prst="rect">
            <a:avLst/>
          </a:prstGeom>
          <a:noFill/>
        </p:spPr>
        <p:txBody>
          <a:bodyPr wrap="square">
            <a:spAutoFit/>
          </a:bodyPr>
          <a:lstStyle/>
          <a:p>
            <a:pPr algn="just"/>
            <a:r>
              <a:rPr lang="es-ES" sz="2400" b="1" dirty="0">
                <a:latin typeface="Abadi" panose="020B0604020104020204" pitchFamily="34" charset="0"/>
              </a:rPr>
              <a:t>El propósito del año sabático de la tierra: encontrar y comer</a:t>
            </a:r>
          </a:p>
          <a:p>
            <a:pPr algn="just"/>
            <a:endParaRPr lang="es-ES" sz="2400" dirty="0">
              <a:latin typeface="Abadi" panose="020B0604020104020204" pitchFamily="34" charset="0"/>
            </a:endParaRPr>
          </a:p>
          <a:p>
            <a:pPr algn="just"/>
            <a:r>
              <a:rPr lang="es-ES" sz="2400" dirty="0">
                <a:latin typeface="Abadi" panose="020B0604020104020204" pitchFamily="34" charset="0"/>
              </a:rPr>
              <a:t>El año sabático de la tierra tiene un propósito muy definido. Busca un ideal de igualdad social y de respeto teológico. </a:t>
            </a:r>
          </a:p>
          <a:p>
            <a:pPr algn="just"/>
            <a:endParaRPr lang="es-ES" sz="2400" dirty="0">
              <a:latin typeface="Abadi" panose="020B0604020104020204" pitchFamily="34" charset="0"/>
            </a:endParaRPr>
          </a:p>
          <a:p>
            <a:pPr algn="just"/>
            <a:r>
              <a:rPr lang="es-ES" sz="2400" dirty="0">
                <a:latin typeface="Abadi" panose="020B0604020104020204" pitchFamily="34" charset="0"/>
              </a:rPr>
              <a:t>Se nota que las frases del v.10 que abren este texto son claras. Dicen lo que el sujeto “tu” precisa hacer durante seis años. Ese “tu” tiene la obligación de sembrar la tierra y recoger los frutos. Son su pertenencia. Es un derecho garantizado por ley. Es su tarea producir su alimento para su sobrevivencia. El sembrar garantiza el recoger.</a:t>
            </a:r>
            <a:endParaRPr lang="es-CL" sz="2400" dirty="0">
              <a:latin typeface="Abadi" panose="020B0604020104020204" pitchFamily="34" charset="0"/>
            </a:endParaRPr>
          </a:p>
        </p:txBody>
      </p:sp>
    </p:spTree>
    <p:extLst>
      <p:ext uri="{BB962C8B-B14F-4D97-AF65-F5344CB8AC3E}">
        <p14:creationId xmlns:p14="http://schemas.microsoft.com/office/powerpoint/2010/main" val="140257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E5088-9431-C6FA-229C-2F4655526FD4}"/>
              </a:ext>
            </a:extLst>
          </p:cNvPr>
          <p:cNvSpPr txBox="1"/>
          <p:nvPr/>
        </p:nvSpPr>
        <p:spPr>
          <a:xfrm>
            <a:off x="533400" y="487025"/>
            <a:ext cx="10809514" cy="5262979"/>
          </a:xfrm>
          <a:prstGeom prst="rect">
            <a:avLst/>
          </a:prstGeom>
          <a:noFill/>
        </p:spPr>
        <p:txBody>
          <a:bodyPr wrap="square">
            <a:spAutoFit/>
          </a:bodyPr>
          <a:lstStyle/>
          <a:p>
            <a:pPr algn="just"/>
            <a:r>
              <a:rPr lang="es-ES" sz="2400" dirty="0">
                <a:latin typeface="Abadi" panose="020B0604020104020204" pitchFamily="34" charset="0"/>
              </a:rPr>
              <a:t>El séptimo año del ciclo garantiza el derecho de fruto al pobre. ¡Parece una </a:t>
            </a:r>
          </a:p>
          <a:p>
            <a:pPr algn="just"/>
            <a:r>
              <a:rPr lang="es-ES" sz="2400" dirty="0">
                <a:latin typeface="Abadi" panose="020B0604020104020204" pitchFamily="34" charset="0"/>
              </a:rPr>
              <a:t>incoherencia! El “tu” sabe que va a recoger el fruto por la lógica de haberlo preparado y sembrado. Es la semilla que en el seno de la tierra germina, brota y se hace fruto, que en la mesa del pueblo es vida. </a:t>
            </a:r>
          </a:p>
          <a:p>
            <a:pPr algn="just"/>
            <a:endParaRPr lang="es-ES" sz="2400" dirty="0">
              <a:latin typeface="Abadi" panose="020B0604020104020204" pitchFamily="34" charset="0"/>
            </a:endParaRPr>
          </a:p>
          <a:p>
            <a:pPr algn="just"/>
            <a:r>
              <a:rPr lang="es-ES" sz="2400" dirty="0">
                <a:latin typeface="Abadi" panose="020B0604020104020204" pitchFamily="34" charset="0"/>
              </a:rPr>
              <a:t>¡El pobre tiene que “encontrar” que comer! ¿Una tierra no sembrada también produce frutos? Son preguntas  difíciles, pero lo que podemos deducir de todo esto es que, durante este año, el pobre tenía acceso a la tierra y podía recoger de ella lo que brotaba naturalmente. </a:t>
            </a:r>
          </a:p>
          <a:p>
            <a:pPr algn="just"/>
            <a:endParaRPr lang="es-ES" sz="2400" dirty="0">
              <a:latin typeface="Abadi" panose="020B0604020104020204" pitchFamily="34" charset="0"/>
            </a:endParaRPr>
          </a:p>
          <a:p>
            <a:pPr algn="just"/>
            <a:r>
              <a:rPr lang="es-ES" sz="2400" dirty="0">
                <a:latin typeface="Abadi" panose="020B0604020104020204" pitchFamily="34" charset="0"/>
              </a:rPr>
              <a:t>Debemos tener en cuenta aquí que Dios puede realizar el milagro de frutos en un lugar donde nada fue sembrado. ¡Pero el lugar fue sembrado! La lucha de los pobres fue responsable por la semilla que fue lanzada en la tierra de la sociedad que impedía la  cosecha igualitaria de los frutos.</a:t>
            </a:r>
            <a:endParaRPr lang="es-CL" sz="2400" dirty="0">
              <a:latin typeface="Abadi" panose="020B0604020104020204" pitchFamily="34" charset="0"/>
            </a:endParaRPr>
          </a:p>
        </p:txBody>
      </p:sp>
    </p:spTree>
    <p:extLst>
      <p:ext uri="{BB962C8B-B14F-4D97-AF65-F5344CB8AC3E}">
        <p14:creationId xmlns:p14="http://schemas.microsoft.com/office/powerpoint/2010/main" val="27102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47FC11-BFD4-64C7-C9A2-9A4B33727C9A}"/>
              </a:ext>
            </a:extLst>
          </p:cNvPr>
          <p:cNvSpPr txBox="1"/>
          <p:nvPr/>
        </p:nvSpPr>
        <p:spPr>
          <a:xfrm>
            <a:off x="696686" y="1721508"/>
            <a:ext cx="10025742" cy="2677656"/>
          </a:xfrm>
          <a:prstGeom prst="rect">
            <a:avLst/>
          </a:prstGeom>
          <a:noFill/>
        </p:spPr>
        <p:txBody>
          <a:bodyPr wrap="square">
            <a:spAutoFit/>
          </a:bodyPr>
          <a:lstStyle/>
          <a:p>
            <a:pPr algn="just"/>
            <a:r>
              <a:rPr lang="es-ES" sz="2400" dirty="0">
                <a:latin typeface="Abadi" panose="020B0604020104020204" pitchFamily="34" charset="0"/>
              </a:rPr>
              <a:t>Es posible que en aquel tiempo ya hubiese conciencia de que las personas propietarias de tierras están tentadas a crear una sociedad sin </a:t>
            </a:r>
            <a:r>
              <a:rPr lang="es-ES" sz="2400" dirty="0" err="1">
                <a:latin typeface="Abadi" panose="020B0604020104020204" pitchFamily="34" charset="0"/>
              </a:rPr>
              <a:t>shabat</a:t>
            </a:r>
            <a:r>
              <a:rPr lang="es-ES" sz="2400" dirty="0">
                <a:latin typeface="Abadi" panose="020B0604020104020204" pitchFamily="34" charset="0"/>
              </a:rPr>
              <a:t> en la cual nunca se dé descanso a las tierras y nunca descubran la necesidad del otro o de la otra. </a:t>
            </a:r>
          </a:p>
          <a:p>
            <a:pPr algn="just"/>
            <a:endParaRPr lang="es-ES" sz="2400" dirty="0">
              <a:latin typeface="Abadi" panose="020B0604020104020204" pitchFamily="34" charset="0"/>
            </a:endParaRPr>
          </a:p>
          <a:p>
            <a:pPr algn="just"/>
            <a:r>
              <a:rPr lang="es-ES" sz="2400" dirty="0">
                <a:latin typeface="Abadi" panose="020B0604020104020204" pitchFamily="34" charset="0"/>
              </a:rPr>
              <a:t>Prohibir plantar la tierra durante un año es afirmar el derecho de los pobres a comer de la tierra y, así, salvaguardar sus derechos.</a:t>
            </a:r>
            <a:endParaRPr lang="es-CL" sz="2400" dirty="0">
              <a:latin typeface="Abadi" panose="020B0604020104020204" pitchFamily="34" charset="0"/>
            </a:endParaRPr>
          </a:p>
        </p:txBody>
      </p:sp>
    </p:spTree>
    <p:extLst>
      <p:ext uri="{BB962C8B-B14F-4D97-AF65-F5344CB8AC3E}">
        <p14:creationId xmlns:p14="http://schemas.microsoft.com/office/powerpoint/2010/main" val="2920171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C37BF8-9751-C40D-6ADD-7A054BE6ABC7}"/>
              </a:ext>
            </a:extLst>
          </p:cNvPr>
          <p:cNvSpPr txBox="1"/>
          <p:nvPr/>
        </p:nvSpPr>
        <p:spPr>
          <a:xfrm>
            <a:off x="478971" y="468476"/>
            <a:ext cx="6096000" cy="461665"/>
          </a:xfrm>
          <a:prstGeom prst="rect">
            <a:avLst/>
          </a:prstGeom>
          <a:noFill/>
        </p:spPr>
        <p:txBody>
          <a:bodyPr wrap="square">
            <a:spAutoFit/>
          </a:bodyPr>
          <a:lstStyle/>
          <a:p>
            <a:r>
              <a:rPr lang="es-ES" sz="2400" dirty="0">
                <a:latin typeface="Abadi" panose="020B0604020104020204" pitchFamily="34" charset="0"/>
              </a:rPr>
              <a:t>Al fin ¿qué extraemos del texto?}</a:t>
            </a:r>
            <a:endParaRPr lang="es-CL" sz="2400" dirty="0">
              <a:latin typeface="Abadi" panose="020B0604020104020204" pitchFamily="34" charset="0"/>
            </a:endParaRPr>
          </a:p>
        </p:txBody>
      </p:sp>
      <p:sp>
        <p:nvSpPr>
          <p:cNvPr id="5" name="CuadroTexto 4">
            <a:extLst>
              <a:ext uri="{FF2B5EF4-FFF2-40B4-BE49-F238E27FC236}">
                <a16:creationId xmlns:a16="http://schemas.microsoft.com/office/drawing/2014/main" id="{3ECD6C98-A1CC-3BAE-9072-811D70F825CF}"/>
              </a:ext>
            </a:extLst>
          </p:cNvPr>
          <p:cNvSpPr txBox="1"/>
          <p:nvPr/>
        </p:nvSpPr>
        <p:spPr>
          <a:xfrm>
            <a:off x="478970" y="1099457"/>
            <a:ext cx="10940143" cy="4524315"/>
          </a:xfrm>
          <a:prstGeom prst="rect">
            <a:avLst/>
          </a:prstGeom>
          <a:noFill/>
        </p:spPr>
        <p:txBody>
          <a:bodyPr wrap="square">
            <a:spAutoFit/>
          </a:bodyPr>
          <a:lstStyle/>
          <a:p>
            <a:pPr algn="just"/>
            <a:r>
              <a:rPr lang="es-ES" sz="2400" dirty="0">
                <a:latin typeface="Abadi" panose="020B0604020104020204" pitchFamily="34" charset="0"/>
              </a:rPr>
              <a:t>El texto no es un mero reportaje histórico. Hay en él una lucha entre las clases sociales. </a:t>
            </a:r>
          </a:p>
          <a:p>
            <a:pPr algn="just"/>
            <a:endParaRPr lang="es-ES" sz="2400" dirty="0">
              <a:latin typeface="Abadi" panose="020B0604020104020204" pitchFamily="34" charset="0"/>
            </a:endParaRPr>
          </a:p>
          <a:p>
            <a:pPr algn="just"/>
            <a:r>
              <a:rPr lang="es-ES" sz="2400" dirty="0">
                <a:latin typeface="Abadi" panose="020B0604020104020204" pitchFamily="34" charset="0"/>
              </a:rPr>
              <a:t>La manera como el texto fue compuesto, las personas poderosas son las representadas por el sujeto “tu”, pero los verdaderos actores son los pobres. Ellos constituían el escenario para que el texto fuera producido. Por  cierto, había tantos pobres luchando contra el “tu”, que ellos no pudieron ser escondidos.</a:t>
            </a:r>
          </a:p>
          <a:p>
            <a:pPr algn="just"/>
            <a:endParaRPr lang="es-ES" sz="2400" dirty="0">
              <a:latin typeface="Abadi" panose="020B0604020104020204" pitchFamily="34" charset="0"/>
            </a:endParaRPr>
          </a:p>
          <a:p>
            <a:pPr algn="just"/>
            <a:r>
              <a:rPr lang="es-ES" sz="2400" dirty="0">
                <a:latin typeface="Abadi" panose="020B0604020104020204" pitchFamily="34" charset="0"/>
              </a:rPr>
              <a:t>En verdad, lo que la ley enfatiza sobre el año sabático ya no depende de la obediencia o no de esta ley.  La situación de lucha concreta de pobres por comida es el verdadero problema del texto. Por eso no es el acto descriptivo del texto lo que nos interesa, pues así sólo lo vemos describiendo una situación. </a:t>
            </a:r>
            <a:endParaRPr lang="es-CL" sz="2400" dirty="0">
              <a:latin typeface="Abadi" panose="020B0604020104020204" pitchFamily="34" charset="0"/>
            </a:endParaRPr>
          </a:p>
        </p:txBody>
      </p:sp>
    </p:spTree>
    <p:extLst>
      <p:ext uri="{BB962C8B-B14F-4D97-AF65-F5344CB8AC3E}">
        <p14:creationId xmlns:p14="http://schemas.microsoft.com/office/powerpoint/2010/main" val="23035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EB51D8-DB56-0CB6-7C11-A2ED818E843B}"/>
              </a:ext>
            </a:extLst>
          </p:cNvPr>
          <p:cNvSpPr txBox="1"/>
          <p:nvPr/>
        </p:nvSpPr>
        <p:spPr>
          <a:xfrm>
            <a:off x="772885" y="638966"/>
            <a:ext cx="10689771" cy="5262979"/>
          </a:xfrm>
          <a:prstGeom prst="rect">
            <a:avLst/>
          </a:prstGeom>
          <a:noFill/>
        </p:spPr>
        <p:txBody>
          <a:bodyPr wrap="square">
            <a:spAutoFit/>
          </a:bodyPr>
          <a:lstStyle/>
          <a:p>
            <a:pPr algn="just"/>
            <a:r>
              <a:rPr lang="es-ES" sz="2400" dirty="0">
                <a:latin typeface="Abadi" panose="020B0604020104020204" pitchFamily="34" charset="0"/>
              </a:rPr>
              <a:t>Es preciso verlo de forma normativa. Sólo así notaremos que el texto prescribe algo real. Nuestro texto también contiene el lenguaje de deberes y no de derechos. Son deberes de los que tienen la tierra.</a:t>
            </a:r>
          </a:p>
          <a:p>
            <a:pPr algn="just"/>
            <a:endParaRPr lang="es-ES" sz="2400" dirty="0">
              <a:latin typeface="Abadi" panose="020B0604020104020204" pitchFamily="34" charset="0"/>
            </a:endParaRPr>
          </a:p>
          <a:p>
            <a:pPr algn="just"/>
            <a:r>
              <a:rPr lang="es-ES" sz="2400" dirty="0">
                <a:latin typeface="Abadi" panose="020B0604020104020204" pitchFamily="34" charset="0"/>
              </a:rPr>
              <a:t>Estamos delante de una sociedad que tiene aprecio por deberes que son “ideas sociales”. Los pobres sufren con la consecuencia económica y ellos consideran “apenas” la necesidad vital para la sobrevivencia: ¡para comer!</a:t>
            </a:r>
          </a:p>
          <a:p>
            <a:pPr algn="just"/>
            <a:endParaRPr lang="es-ES" sz="2400" dirty="0">
              <a:latin typeface="Abadi" panose="020B0604020104020204" pitchFamily="34" charset="0"/>
            </a:endParaRPr>
          </a:p>
          <a:p>
            <a:pPr algn="just"/>
            <a:r>
              <a:rPr lang="es-ES" sz="2400" dirty="0">
                <a:latin typeface="Abadi" panose="020B0604020104020204" pitchFamily="34" charset="0"/>
              </a:rPr>
              <a:t>El texto estudiado no es un texto que afirma la igualdad. Por el contrario, al hablar de la existencia de los que tienen y de los que no tienen, el texto reconoce y enfatiza la presencia de la desigualdad social, en una sociedad de hermanos. </a:t>
            </a:r>
          </a:p>
          <a:p>
            <a:pPr algn="just"/>
            <a:endParaRPr lang="es-ES" sz="2400" dirty="0">
              <a:latin typeface="Abadi" panose="020B0604020104020204" pitchFamily="34" charset="0"/>
            </a:endParaRPr>
          </a:p>
          <a:p>
            <a:pPr algn="just"/>
            <a:endParaRPr lang="es-CL" sz="2400" dirty="0">
              <a:latin typeface="Abadi" panose="020B0604020104020204" pitchFamily="34" charset="0"/>
            </a:endParaRPr>
          </a:p>
        </p:txBody>
      </p:sp>
    </p:spTree>
    <p:extLst>
      <p:ext uri="{BB962C8B-B14F-4D97-AF65-F5344CB8AC3E}">
        <p14:creationId xmlns:p14="http://schemas.microsoft.com/office/powerpoint/2010/main" val="205921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E3B0F8-AF23-A193-1908-47F2C7595913}"/>
              </a:ext>
            </a:extLst>
          </p:cNvPr>
          <p:cNvSpPr txBox="1"/>
          <p:nvPr/>
        </p:nvSpPr>
        <p:spPr>
          <a:xfrm>
            <a:off x="408214" y="813138"/>
            <a:ext cx="11375572" cy="4893647"/>
          </a:xfrm>
          <a:prstGeom prst="rect">
            <a:avLst/>
          </a:prstGeom>
          <a:noFill/>
        </p:spPr>
        <p:txBody>
          <a:bodyPr wrap="square">
            <a:spAutoFit/>
          </a:bodyPr>
          <a:lstStyle/>
          <a:p>
            <a:pPr algn="just"/>
            <a:r>
              <a:rPr lang="es-ES" sz="2400" dirty="0">
                <a:latin typeface="Abadi" panose="020B0604020104020204" pitchFamily="34" charset="0"/>
              </a:rPr>
              <a:t>Pero el texto insiste en la responsabilidad por el bienestar de las personas y especialmente de los que padecen necesidades. </a:t>
            </a:r>
          </a:p>
          <a:p>
            <a:pPr algn="just"/>
            <a:endParaRPr lang="es-ES" sz="2400" dirty="0">
              <a:latin typeface="Abadi" panose="020B0604020104020204" pitchFamily="34" charset="0"/>
            </a:endParaRPr>
          </a:p>
          <a:p>
            <a:pPr algn="just"/>
            <a:r>
              <a:rPr lang="es-ES" sz="2400" dirty="0">
                <a:latin typeface="Abadi" panose="020B0604020104020204" pitchFamily="34" charset="0"/>
              </a:rPr>
              <a:t>Este hecho, se fundamenta en el carácter sagrado de los seres en cuanto “vivos y creados” y en el hecho de que Dios siempre se relaciona con las criaturas.</a:t>
            </a:r>
          </a:p>
          <a:p>
            <a:pPr algn="just"/>
            <a:endParaRPr lang="es-ES" sz="2400" dirty="0">
              <a:latin typeface="Abadi" panose="020B0604020104020204" pitchFamily="34" charset="0"/>
            </a:endParaRPr>
          </a:p>
          <a:p>
            <a:pPr algn="just"/>
            <a:r>
              <a:rPr lang="es-ES" sz="2400" dirty="0">
                <a:latin typeface="Abadi" panose="020B0604020104020204" pitchFamily="34" charset="0"/>
              </a:rPr>
              <a:t>Así el texto del año sabático exige, como uno de los lazos importantes del Código de la Alianza, la responsabilidad por el bienestar de los débiles, desamparados y necesitados. </a:t>
            </a:r>
          </a:p>
          <a:p>
            <a:pPr algn="just"/>
            <a:endParaRPr lang="es-ES" sz="2400" dirty="0">
              <a:latin typeface="Abadi" panose="020B0604020104020204" pitchFamily="34" charset="0"/>
            </a:endParaRPr>
          </a:p>
          <a:p>
            <a:pPr algn="just"/>
            <a:r>
              <a:rPr lang="es-ES" sz="2400" dirty="0">
                <a:latin typeface="Abadi" panose="020B0604020104020204" pitchFamily="34" charset="0"/>
              </a:rPr>
              <a:t>El texto acentúa lo que llamamos derechos sociales, lo cual implica responsabilidad de los que tienen con el bienestar de aquellos que necesitan sobrevivir dentro de la misma sociedad sin voz y sin aliento.</a:t>
            </a:r>
            <a:endParaRPr lang="es-CL" sz="2400" dirty="0">
              <a:latin typeface="Abadi" panose="020B0604020104020204" pitchFamily="34" charset="0"/>
            </a:endParaRPr>
          </a:p>
        </p:txBody>
      </p:sp>
    </p:spTree>
    <p:extLst>
      <p:ext uri="{BB962C8B-B14F-4D97-AF65-F5344CB8AC3E}">
        <p14:creationId xmlns:p14="http://schemas.microsoft.com/office/powerpoint/2010/main" val="376539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5B9F5D-C510-CC49-31E3-1A90529669DB}"/>
              </a:ext>
            </a:extLst>
          </p:cNvPr>
          <p:cNvSpPr txBox="1"/>
          <p:nvPr/>
        </p:nvSpPr>
        <p:spPr>
          <a:xfrm>
            <a:off x="522514" y="197346"/>
            <a:ext cx="11440886" cy="6001643"/>
          </a:xfrm>
          <a:prstGeom prst="rect">
            <a:avLst/>
          </a:prstGeom>
          <a:noFill/>
        </p:spPr>
        <p:txBody>
          <a:bodyPr wrap="square">
            <a:spAutoFit/>
          </a:bodyPr>
          <a:lstStyle/>
          <a:p>
            <a:pPr algn="just"/>
            <a:r>
              <a:rPr lang="es-ES" sz="2400" dirty="0">
                <a:latin typeface="Abadi" panose="020B0604020104020204" pitchFamily="34" charset="0"/>
              </a:rPr>
              <a:t>La analogía con el sábado de la tierra significaría que la tierra debe “descansar” para renovarse y recuperar su vigor productivo. O sea, los recursos de la tierra deben ser considerados, evitándose un uso desmedido. </a:t>
            </a:r>
          </a:p>
          <a:p>
            <a:pPr algn="just"/>
            <a:endParaRPr lang="es-ES" sz="2400" dirty="0">
              <a:latin typeface="Abadi" panose="020B0604020104020204" pitchFamily="34" charset="0"/>
            </a:endParaRPr>
          </a:p>
          <a:p>
            <a:pPr algn="just"/>
            <a:r>
              <a:rPr lang="es-ES" sz="2400" dirty="0">
                <a:latin typeface="Abadi" panose="020B0604020104020204" pitchFamily="34" charset="0"/>
              </a:rPr>
              <a:t>La Biblia, como se ve, une esa recomendación a la justicia social. No se debe explotar</a:t>
            </a:r>
          </a:p>
          <a:p>
            <a:pPr algn="just"/>
            <a:r>
              <a:rPr lang="es-ES" sz="2400" dirty="0">
                <a:latin typeface="Abadi" panose="020B0604020104020204" pitchFamily="34" charset="0"/>
              </a:rPr>
              <a:t>abusivamente la tierra para que todos coman, inclusive los animales. Tal vez el año sabático sea la expresión de la conciencia de lo que hoy llamamos de equilibrio ecológico.</a:t>
            </a:r>
          </a:p>
          <a:p>
            <a:pPr algn="just"/>
            <a:r>
              <a:rPr lang="es-ES" sz="2400" dirty="0">
                <a:latin typeface="Abadi" panose="020B0604020104020204" pitchFamily="34" charset="0"/>
              </a:rPr>
              <a:t> </a:t>
            </a:r>
          </a:p>
          <a:p>
            <a:pPr algn="just"/>
            <a:r>
              <a:rPr lang="es-ES" sz="2400" dirty="0">
                <a:latin typeface="Abadi" panose="020B0604020104020204" pitchFamily="34" charset="0"/>
              </a:rPr>
              <a:t>El texto afirma que en la comunidad hay pobres. Esos pobres necesitan comer. Hay una indicación de que faltaba comida en la mesa de quien no tiene tierra. Si hubiese comida en la mesa de los pobres no habría la necesidad de producir el texto</a:t>
            </a:r>
          </a:p>
          <a:p>
            <a:pPr algn="just"/>
            <a:endParaRPr lang="es-ES" sz="2400" dirty="0">
              <a:latin typeface="Abadi" panose="020B0604020104020204" pitchFamily="34" charset="0"/>
            </a:endParaRPr>
          </a:p>
          <a:p>
            <a:pPr algn="just"/>
            <a:r>
              <a:rPr lang="es-ES" sz="2400" dirty="0">
                <a:latin typeface="Abadi" panose="020B0604020104020204" pitchFamily="34" charset="0"/>
              </a:rPr>
              <a:t>Yahveh está en relación directa con la persona que vive en situación límite. La ley que Yahveh determina asegura la vida en su mayor necesidad: comer.</a:t>
            </a:r>
          </a:p>
          <a:p>
            <a:pPr algn="just"/>
            <a:r>
              <a:rPr lang="es-ES" sz="2400" dirty="0">
                <a:latin typeface="Abadi" panose="020B0604020104020204" pitchFamily="34" charset="0"/>
              </a:rPr>
              <a:t> </a:t>
            </a:r>
            <a:endParaRPr lang="es-CL" sz="2400" dirty="0">
              <a:latin typeface="Abadi" panose="020B0604020104020204" pitchFamily="34" charset="0"/>
            </a:endParaRPr>
          </a:p>
        </p:txBody>
      </p:sp>
    </p:spTree>
    <p:extLst>
      <p:ext uri="{BB962C8B-B14F-4D97-AF65-F5344CB8AC3E}">
        <p14:creationId xmlns:p14="http://schemas.microsoft.com/office/powerpoint/2010/main" val="34970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037F7D-BC89-3F07-9607-82D039AEEC62}"/>
              </a:ext>
            </a:extLst>
          </p:cNvPr>
          <p:cNvSpPr txBox="1"/>
          <p:nvPr/>
        </p:nvSpPr>
        <p:spPr>
          <a:xfrm>
            <a:off x="1197429" y="1555322"/>
            <a:ext cx="9797142" cy="2308324"/>
          </a:xfrm>
          <a:prstGeom prst="rect">
            <a:avLst/>
          </a:prstGeom>
          <a:noFill/>
        </p:spPr>
        <p:txBody>
          <a:bodyPr wrap="square">
            <a:spAutoFit/>
          </a:bodyPr>
          <a:lstStyle/>
          <a:p>
            <a:pPr algn="just"/>
            <a:r>
              <a:rPr lang="es-ES" sz="2400" dirty="0">
                <a:latin typeface="Abadi" panose="020B0604020104020204" pitchFamily="34" charset="0"/>
              </a:rPr>
              <a:t>La ley del año sabático quiere mostrar que el tiempo, la tierra y sus frutos pertenecen a Dios que es el Señor y el Creador. </a:t>
            </a:r>
          </a:p>
          <a:p>
            <a:pPr algn="just"/>
            <a:endParaRPr lang="es-ES" sz="2400" dirty="0">
              <a:latin typeface="Abadi" panose="020B0604020104020204" pitchFamily="34" charset="0"/>
            </a:endParaRPr>
          </a:p>
          <a:p>
            <a:pPr algn="just"/>
            <a:r>
              <a:rPr lang="es-ES" sz="2400" dirty="0">
                <a:latin typeface="Abadi" panose="020B0604020104020204" pitchFamily="34" charset="0"/>
              </a:rPr>
              <a:t>Son un don divino. Y esa gracia no puede ser exclusiva de algunos propietarios, sino que todos los seres creados pueden compartir y disfrutar de esa gracia.</a:t>
            </a:r>
            <a:endParaRPr lang="es-CL" sz="2400" dirty="0">
              <a:latin typeface="Abadi" panose="020B0604020104020204" pitchFamily="34" charset="0"/>
            </a:endParaRPr>
          </a:p>
        </p:txBody>
      </p:sp>
    </p:spTree>
    <p:extLst>
      <p:ext uri="{BB962C8B-B14F-4D97-AF65-F5344CB8AC3E}">
        <p14:creationId xmlns:p14="http://schemas.microsoft.com/office/powerpoint/2010/main" val="2349805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26C7CB-3FD9-76EF-C541-18664182AC63}"/>
              </a:ext>
            </a:extLst>
          </p:cNvPr>
          <p:cNvSpPr txBox="1"/>
          <p:nvPr/>
        </p:nvSpPr>
        <p:spPr>
          <a:xfrm>
            <a:off x="653143" y="392277"/>
            <a:ext cx="9427028" cy="2677656"/>
          </a:xfrm>
          <a:prstGeom prst="rect">
            <a:avLst/>
          </a:prstGeom>
          <a:noFill/>
        </p:spPr>
        <p:txBody>
          <a:bodyPr wrap="square">
            <a:spAutoFit/>
          </a:bodyPr>
          <a:lstStyle/>
          <a:p>
            <a:r>
              <a:rPr lang="es-ES" sz="2400" dirty="0">
                <a:latin typeface="Abadi" panose="020B0604020104020204" pitchFamily="34" charset="0"/>
              </a:rPr>
              <a:t>Bibliografía</a:t>
            </a:r>
          </a:p>
          <a:p>
            <a:endParaRPr lang="es-ES" sz="2400" dirty="0">
              <a:latin typeface="Abadi" panose="020B0604020104020204" pitchFamily="34" charset="0"/>
            </a:endParaRPr>
          </a:p>
          <a:p>
            <a:pPr marL="342900" indent="-342900">
              <a:buFontTx/>
              <a:buChar char="-"/>
            </a:pPr>
            <a:r>
              <a:rPr lang="es-ES" sz="2400" dirty="0">
                <a:latin typeface="Abadi" panose="020B0604020104020204" pitchFamily="34" charset="0"/>
              </a:rPr>
              <a:t>Bula Jubileo 2025.</a:t>
            </a:r>
          </a:p>
          <a:p>
            <a:pPr marL="342900" indent="-342900">
              <a:buFontTx/>
              <a:buChar char="-"/>
            </a:pPr>
            <a:r>
              <a:rPr lang="es-ES" sz="2400" dirty="0">
                <a:latin typeface="Abadi" panose="020B0604020104020204" pitchFamily="34" charset="0"/>
              </a:rPr>
              <a:t>Biblia.  </a:t>
            </a:r>
            <a:r>
              <a:rPr lang="es-ES" sz="2400">
                <a:latin typeface="Abadi" panose="020B0604020104020204" pitchFamily="34" charset="0"/>
              </a:rPr>
              <a:t>BIA</a:t>
            </a:r>
            <a:endParaRPr lang="es-ES" sz="2400" dirty="0">
              <a:latin typeface="Abadi" panose="020B0604020104020204" pitchFamily="34" charset="0"/>
            </a:endParaRPr>
          </a:p>
          <a:p>
            <a:pPr marL="342900" indent="-342900">
              <a:buFontTx/>
              <a:buChar char="-"/>
            </a:pPr>
            <a:r>
              <a:rPr lang="es-ES" sz="2400" dirty="0">
                <a:latin typeface="Abadi" panose="020B0604020104020204" pitchFamily="34" charset="0"/>
              </a:rPr>
              <a:t>Ya es tiempo de proclamar un Jubileo.  Pablo Richard</a:t>
            </a:r>
          </a:p>
          <a:p>
            <a:pPr marL="342900" indent="-342900">
              <a:buFontTx/>
              <a:buChar char="-"/>
            </a:pPr>
            <a:r>
              <a:rPr lang="es-ES" sz="2400" dirty="0">
                <a:latin typeface="Abadi" panose="020B0604020104020204" pitchFamily="34" charset="0"/>
              </a:rPr>
              <a:t>La ley del año sabático: Para que los pobres encuentren que comer</a:t>
            </a:r>
          </a:p>
          <a:p>
            <a:r>
              <a:rPr lang="es-ES" sz="2400" dirty="0">
                <a:latin typeface="Abadi" panose="020B0604020104020204" pitchFamily="34" charset="0"/>
              </a:rPr>
              <a:t>    Un estudio sobre Éxodo 23,10-11.  </a:t>
            </a:r>
            <a:r>
              <a:rPr lang="es-ES" sz="2400" dirty="0" err="1">
                <a:latin typeface="Abadi" panose="020B0604020104020204" pitchFamily="34" charset="0"/>
              </a:rPr>
              <a:t>Ribla</a:t>
            </a:r>
            <a:r>
              <a:rPr lang="es-ES" sz="2400" dirty="0">
                <a:latin typeface="Abadi" panose="020B0604020104020204" pitchFamily="34" charset="0"/>
              </a:rPr>
              <a:t> nro. 33 </a:t>
            </a:r>
            <a:endParaRPr lang="es-CL" sz="2400" dirty="0">
              <a:latin typeface="Abadi" panose="020B0604020104020204" pitchFamily="34" charset="0"/>
            </a:endParaRPr>
          </a:p>
        </p:txBody>
      </p:sp>
    </p:spTree>
    <p:extLst>
      <p:ext uri="{BB962C8B-B14F-4D97-AF65-F5344CB8AC3E}">
        <p14:creationId xmlns:p14="http://schemas.microsoft.com/office/powerpoint/2010/main" val="278645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6087E-E104-1E90-1AC0-7886F0A5D5E5}"/>
              </a:ext>
            </a:extLst>
          </p:cNvPr>
          <p:cNvSpPr>
            <a:spLocks noGrp="1"/>
          </p:cNvSpPr>
          <p:nvPr>
            <p:ph type="title"/>
          </p:nvPr>
        </p:nvSpPr>
        <p:spPr/>
        <p:txBody>
          <a:bodyPr/>
          <a:lstStyle/>
          <a:p>
            <a:r>
              <a:rPr lang="es-ES" dirty="0"/>
              <a:t>Puntos claves del jubileo 2025</a:t>
            </a:r>
            <a:endParaRPr lang="es-CL" dirty="0"/>
          </a:p>
        </p:txBody>
      </p:sp>
      <p:sp>
        <p:nvSpPr>
          <p:cNvPr id="3" name="Marcador de contenido 2">
            <a:extLst>
              <a:ext uri="{FF2B5EF4-FFF2-40B4-BE49-F238E27FC236}">
                <a16:creationId xmlns:a16="http://schemas.microsoft.com/office/drawing/2014/main" id="{ACF4C83B-BFC8-43FB-9C7E-B39FB0E94A57}"/>
              </a:ext>
            </a:extLst>
          </p:cNvPr>
          <p:cNvSpPr>
            <a:spLocks noGrp="1"/>
          </p:cNvSpPr>
          <p:nvPr>
            <p:ph idx="1"/>
          </p:nvPr>
        </p:nvSpPr>
        <p:spPr/>
        <p:txBody>
          <a:bodyPr>
            <a:normAutofit/>
          </a:bodyPr>
          <a:lstStyle/>
          <a:p>
            <a:pPr marL="0" indent="0" algn="just">
              <a:buNone/>
            </a:pPr>
            <a:r>
              <a:rPr lang="es-ES" sz="3000" dirty="0">
                <a:latin typeface="Abadi" panose="020B0604020104020204" pitchFamily="34" charset="0"/>
              </a:rPr>
              <a:t>La Bula “ </a:t>
            </a:r>
            <a:r>
              <a:rPr lang="es-ES" sz="3000" dirty="0" err="1">
                <a:latin typeface="Abadi" panose="020B0604020104020204" pitchFamily="34" charset="0"/>
              </a:rPr>
              <a:t>Spes</a:t>
            </a:r>
            <a:r>
              <a:rPr lang="es-ES" sz="3000" dirty="0">
                <a:latin typeface="Abadi" panose="020B0604020104020204" pitchFamily="34" charset="0"/>
              </a:rPr>
              <a:t> non </a:t>
            </a:r>
            <a:r>
              <a:rPr lang="es-ES" sz="3000" dirty="0" err="1">
                <a:latin typeface="Abadi" panose="020B0604020104020204" pitchFamily="34" charset="0"/>
              </a:rPr>
              <a:t>confundit</a:t>
            </a:r>
            <a:r>
              <a:rPr lang="es-ES" sz="3000" dirty="0">
                <a:latin typeface="Abadi" panose="020B0604020104020204" pitchFamily="34" charset="0"/>
              </a:rPr>
              <a:t> ” presenta 25 puntos claves, divididos en cinco secciones que reflejan los deseos e invitaciones del papa Francisco para este Año Santo.</a:t>
            </a:r>
          </a:p>
          <a:p>
            <a:pPr lvl="1"/>
            <a:r>
              <a:rPr lang="es-ES" sz="2800" dirty="0">
                <a:latin typeface="Abadi" panose="020B0604020104020204" pitchFamily="34" charset="0"/>
              </a:rPr>
              <a:t>“Una palabra de esperanza”, </a:t>
            </a:r>
          </a:p>
          <a:p>
            <a:pPr lvl="1"/>
            <a:r>
              <a:rPr lang="es-ES" sz="2800" dirty="0">
                <a:latin typeface="Abadi" panose="020B0604020104020204" pitchFamily="34" charset="0"/>
              </a:rPr>
              <a:t>“Un camino a la esperanza”,</a:t>
            </a:r>
          </a:p>
          <a:p>
            <a:pPr lvl="1"/>
            <a:r>
              <a:rPr lang="es-ES" sz="2800" dirty="0">
                <a:latin typeface="Abadi" panose="020B0604020104020204" pitchFamily="34" charset="0"/>
              </a:rPr>
              <a:t>“Signos de esperanza”,</a:t>
            </a:r>
          </a:p>
          <a:p>
            <a:pPr lvl="1"/>
            <a:r>
              <a:rPr lang="es-ES" sz="2800" dirty="0">
                <a:latin typeface="Abadi" panose="020B0604020104020204" pitchFamily="34" charset="0"/>
              </a:rPr>
              <a:t>“Llamamientos a la esperanza” y </a:t>
            </a:r>
          </a:p>
          <a:p>
            <a:pPr lvl="1"/>
            <a:r>
              <a:rPr lang="es-ES" sz="2800" dirty="0">
                <a:latin typeface="Abadi" panose="020B0604020104020204" pitchFamily="34" charset="0"/>
              </a:rPr>
              <a:t>“Anclados en la esperanza”.</a:t>
            </a:r>
            <a:endParaRPr lang="es-CL" sz="2800" dirty="0">
              <a:latin typeface="Abadi" panose="020B0604020104020204" pitchFamily="34" charset="0"/>
            </a:endParaRPr>
          </a:p>
        </p:txBody>
      </p:sp>
    </p:spTree>
    <p:extLst>
      <p:ext uri="{BB962C8B-B14F-4D97-AF65-F5344CB8AC3E}">
        <p14:creationId xmlns:p14="http://schemas.microsoft.com/office/powerpoint/2010/main" val="257502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5A5C3-A04B-1A9C-F5E8-BDAE03ECF3A3}"/>
              </a:ext>
            </a:extLst>
          </p:cNvPr>
          <p:cNvSpPr>
            <a:spLocks noGrp="1"/>
          </p:cNvSpPr>
          <p:nvPr>
            <p:ph type="title"/>
          </p:nvPr>
        </p:nvSpPr>
        <p:spPr/>
        <p:txBody>
          <a:bodyPr/>
          <a:lstStyle/>
          <a:p>
            <a:r>
              <a:rPr lang="es-ES" dirty="0"/>
              <a:t>¿Cuál es la razón de nuestra esperanza?</a:t>
            </a:r>
            <a:endParaRPr lang="es-CL" dirty="0"/>
          </a:p>
        </p:txBody>
      </p:sp>
      <p:sp>
        <p:nvSpPr>
          <p:cNvPr id="3" name="Marcador de contenido 2">
            <a:extLst>
              <a:ext uri="{FF2B5EF4-FFF2-40B4-BE49-F238E27FC236}">
                <a16:creationId xmlns:a16="http://schemas.microsoft.com/office/drawing/2014/main" id="{0020A6B9-8D28-659B-0925-5CCCD929F311}"/>
              </a:ext>
            </a:extLst>
          </p:cNvPr>
          <p:cNvSpPr>
            <a:spLocks noGrp="1"/>
          </p:cNvSpPr>
          <p:nvPr>
            <p:ph idx="1"/>
          </p:nvPr>
        </p:nvSpPr>
        <p:spPr/>
        <p:txBody>
          <a:bodyPr>
            <a:normAutofit fontScale="92500" lnSpcReduction="10000"/>
          </a:bodyPr>
          <a:lstStyle/>
          <a:p>
            <a:pPr marL="0" indent="0" algn="just">
              <a:buNone/>
            </a:pPr>
            <a:r>
              <a:rPr lang="es-ES" sz="3300" dirty="0">
                <a:latin typeface="Abadi" panose="020B0604020104020204" pitchFamily="34" charset="0"/>
              </a:rPr>
              <a:t>La certeza de que Cristo resucitó y de que hay vida eterna, constituye la base de la esperanza cristiana.</a:t>
            </a:r>
          </a:p>
          <a:p>
            <a:pPr marL="0" indent="0" algn="just">
              <a:buNone/>
            </a:pPr>
            <a:endParaRPr lang="es-ES" sz="3300" dirty="0">
              <a:latin typeface="Abadi" panose="020B0604020104020204" pitchFamily="34" charset="0"/>
            </a:endParaRPr>
          </a:p>
          <a:p>
            <a:pPr marL="0" indent="0" algn="just">
              <a:buNone/>
            </a:pPr>
            <a:r>
              <a:rPr lang="es-ES" sz="3300" dirty="0">
                <a:latin typeface="Abadi" panose="020B0604020104020204" pitchFamily="34" charset="0"/>
              </a:rPr>
              <a:t>La esperanza cristiana consiste precisamente en esto: ante la muerte, donde parece que todo acaba, se recibe la certeza de que, gracias a Cristo, a su gracia, que nos ha sido comunicada en el Bautismo, «</a:t>
            </a:r>
            <a:r>
              <a:rPr lang="es-ES" sz="3300" b="1" dirty="0">
                <a:latin typeface="Abadi" panose="020B0604020104020204" pitchFamily="34" charset="0"/>
              </a:rPr>
              <a:t>la vida no termina, sino que se transforma</a:t>
            </a:r>
            <a:r>
              <a:rPr lang="es-ES" sz="3300" dirty="0">
                <a:latin typeface="Abadi" panose="020B0604020104020204" pitchFamily="34" charset="0"/>
              </a:rPr>
              <a:t>» para siempre.</a:t>
            </a:r>
            <a:endParaRPr lang="es-CL" sz="3300" dirty="0">
              <a:latin typeface="Abadi" panose="020B0604020104020204" pitchFamily="34" charset="0"/>
            </a:endParaRPr>
          </a:p>
        </p:txBody>
      </p:sp>
    </p:spTree>
    <p:extLst>
      <p:ext uri="{BB962C8B-B14F-4D97-AF65-F5344CB8AC3E}">
        <p14:creationId xmlns:p14="http://schemas.microsoft.com/office/powerpoint/2010/main" val="1513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24F8F-6921-D0B9-9D5E-1E4763205383}"/>
              </a:ext>
            </a:extLst>
          </p:cNvPr>
          <p:cNvSpPr>
            <a:spLocks noGrp="1"/>
          </p:cNvSpPr>
          <p:nvPr>
            <p:ph type="title"/>
          </p:nvPr>
        </p:nvSpPr>
        <p:spPr/>
        <p:txBody>
          <a:bodyPr/>
          <a:lstStyle/>
          <a:p>
            <a:r>
              <a:rPr lang="es-CL" dirty="0"/>
              <a:t>Logo del jubileo</a:t>
            </a:r>
          </a:p>
        </p:txBody>
      </p:sp>
      <p:sp>
        <p:nvSpPr>
          <p:cNvPr id="3" name="Marcador de contenido 2">
            <a:extLst>
              <a:ext uri="{FF2B5EF4-FFF2-40B4-BE49-F238E27FC236}">
                <a16:creationId xmlns:a16="http://schemas.microsoft.com/office/drawing/2014/main" id="{17612487-0EE7-E400-8E69-9403F94F21E8}"/>
              </a:ext>
            </a:extLst>
          </p:cNvPr>
          <p:cNvSpPr>
            <a:spLocks noGrp="1"/>
          </p:cNvSpPr>
          <p:nvPr>
            <p:ph idx="1"/>
          </p:nvPr>
        </p:nvSpPr>
        <p:spPr>
          <a:xfrm>
            <a:off x="4190999" y="1929384"/>
            <a:ext cx="7260771" cy="4678246"/>
          </a:xfrm>
        </p:spPr>
        <p:txBody>
          <a:bodyPr>
            <a:noAutofit/>
          </a:bodyPr>
          <a:lstStyle/>
          <a:p>
            <a:pPr marL="0" indent="0" algn="just">
              <a:buNone/>
            </a:pPr>
            <a:r>
              <a:rPr lang="es-ES" sz="2200" dirty="0">
                <a:latin typeface="Abadi" panose="020B0604020104020204" pitchFamily="34" charset="0"/>
              </a:rPr>
              <a:t>4 personas simbolizan los cuatro rincones de la tierra Abrazadas entre ellas, indicando la solidaridad y fraternidad que une a los pueblos.</a:t>
            </a:r>
          </a:p>
          <a:p>
            <a:pPr marL="0" indent="0" algn="r">
              <a:buNone/>
            </a:pPr>
            <a:r>
              <a:rPr lang="es-ES" sz="2200" dirty="0">
                <a:latin typeface="Abadi" panose="020B0604020104020204" pitchFamily="34" charset="0"/>
              </a:rPr>
              <a:t>La cruz simboliza la esperanza que siempre debe ser abrazada</a:t>
            </a:r>
          </a:p>
          <a:p>
            <a:pPr marL="0" indent="0">
              <a:buNone/>
            </a:pPr>
            <a:r>
              <a:rPr lang="es-ES" sz="2200" dirty="0">
                <a:latin typeface="Abadi" panose="020B0604020104020204" pitchFamily="34" charset="0"/>
              </a:rPr>
              <a:t>Las olas nos recuerdan que nuestro peregrinar no siempre pasa por aguas tranquilas</a:t>
            </a:r>
            <a:br>
              <a:rPr lang="es-ES" sz="2200" dirty="0">
                <a:latin typeface="Abadi" panose="020B0604020104020204" pitchFamily="34" charset="0"/>
              </a:rPr>
            </a:br>
            <a:endParaRPr lang="es-ES" sz="2200" dirty="0">
              <a:latin typeface="Abadi" panose="020B0604020104020204" pitchFamily="34" charset="0"/>
            </a:endParaRPr>
          </a:p>
          <a:p>
            <a:pPr marL="0" indent="0" algn="r">
              <a:lnSpc>
                <a:spcPct val="100000"/>
              </a:lnSpc>
              <a:buNone/>
            </a:pPr>
            <a:r>
              <a:rPr lang="es-ES" sz="2200" dirty="0">
                <a:latin typeface="Abadi" panose="020B0604020104020204" pitchFamily="34" charset="0"/>
              </a:rPr>
              <a:t>Ancla es un símbolo que se impone sobre el oleaje y</a:t>
            </a:r>
          </a:p>
          <a:p>
            <a:pPr marL="0" indent="0" algn="r">
              <a:lnSpc>
                <a:spcPct val="100000"/>
              </a:lnSpc>
              <a:buNone/>
            </a:pPr>
            <a:r>
              <a:rPr lang="es-ES" sz="2200" dirty="0">
                <a:latin typeface="Abadi" panose="020B0604020104020204" pitchFamily="34" charset="0"/>
              </a:rPr>
              <a:t>se extiende desde la cruz, entregándonos estabilidad y</a:t>
            </a:r>
          </a:p>
          <a:p>
            <a:pPr marL="0" indent="0" algn="r">
              <a:lnSpc>
                <a:spcPct val="100000"/>
              </a:lnSpc>
              <a:buNone/>
            </a:pPr>
            <a:r>
              <a:rPr lang="es-ES" sz="2200" dirty="0">
                <a:latin typeface="Abadi" panose="020B0604020104020204" pitchFamily="34" charset="0"/>
              </a:rPr>
              <a:t>esperanza en los momentos de tormenta</a:t>
            </a:r>
            <a:endParaRPr lang="es-CL" sz="2200" dirty="0">
              <a:latin typeface="Abadi" panose="020B0604020104020204" pitchFamily="34" charset="0"/>
            </a:endParaRPr>
          </a:p>
        </p:txBody>
      </p:sp>
      <p:pic>
        <p:nvPicPr>
          <p:cNvPr id="5" name="Imagen 4">
            <a:extLst>
              <a:ext uri="{FF2B5EF4-FFF2-40B4-BE49-F238E27FC236}">
                <a16:creationId xmlns:a16="http://schemas.microsoft.com/office/drawing/2014/main" id="{CF922689-98A0-3C1C-1C4A-D93F1BD097DB}"/>
              </a:ext>
            </a:extLst>
          </p:cNvPr>
          <p:cNvPicPr>
            <a:picLocks noChangeAspect="1"/>
          </p:cNvPicPr>
          <p:nvPr/>
        </p:nvPicPr>
        <p:blipFill>
          <a:blip r:embed="rId2"/>
          <a:stretch>
            <a:fillRect/>
          </a:stretch>
        </p:blipFill>
        <p:spPr>
          <a:xfrm>
            <a:off x="403451" y="2161794"/>
            <a:ext cx="3602003" cy="3716492"/>
          </a:xfrm>
          <a:prstGeom prst="rect">
            <a:avLst/>
          </a:prstGeom>
        </p:spPr>
      </p:pic>
    </p:spTree>
    <p:extLst>
      <p:ext uri="{BB962C8B-B14F-4D97-AF65-F5344CB8AC3E}">
        <p14:creationId xmlns:p14="http://schemas.microsoft.com/office/powerpoint/2010/main" val="397164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8F023-3F14-0B57-506E-37AC741F54ED}"/>
              </a:ext>
            </a:extLst>
          </p:cNvPr>
          <p:cNvSpPr>
            <a:spLocks noGrp="1"/>
          </p:cNvSpPr>
          <p:nvPr>
            <p:ph type="title"/>
          </p:nvPr>
        </p:nvSpPr>
        <p:spPr/>
        <p:txBody>
          <a:bodyPr>
            <a:normAutofit fontScale="90000"/>
          </a:bodyPr>
          <a:lstStyle/>
          <a:p>
            <a:pPr algn="ctr"/>
            <a:br>
              <a:rPr lang="es-ES" sz="3700" dirty="0"/>
            </a:br>
            <a:r>
              <a:rPr lang="es-ES" sz="3700" dirty="0"/>
              <a:t>“y la esperanza no nos defrauda; porque Dios ha llenado con su amor nuestros corazones por medio del Espíritu Santo que nos fue dado” (</a:t>
            </a:r>
            <a:r>
              <a:rPr lang="es-ES" sz="3700" dirty="0" err="1"/>
              <a:t>Rm</a:t>
            </a:r>
            <a:r>
              <a:rPr lang="es-ES" sz="3700" dirty="0"/>
              <a:t> 5,5).</a:t>
            </a:r>
            <a:br>
              <a:rPr lang="es-ES" dirty="0"/>
            </a:br>
            <a:endParaRPr lang="es-CL" dirty="0"/>
          </a:p>
        </p:txBody>
      </p:sp>
      <p:sp>
        <p:nvSpPr>
          <p:cNvPr id="3" name="Marcador de contenido 2">
            <a:extLst>
              <a:ext uri="{FF2B5EF4-FFF2-40B4-BE49-F238E27FC236}">
                <a16:creationId xmlns:a16="http://schemas.microsoft.com/office/drawing/2014/main" id="{62CF4011-369A-93A6-2039-BBC3D6646899}"/>
              </a:ext>
            </a:extLst>
          </p:cNvPr>
          <p:cNvSpPr>
            <a:spLocks noGrp="1"/>
          </p:cNvSpPr>
          <p:nvPr>
            <p:ph idx="1"/>
          </p:nvPr>
        </p:nvSpPr>
        <p:spPr/>
        <p:txBody>
          <a:bodyPr/>
          <a:lstStyle/>
          <a:p>
            <a:pPr marL="0" indent="0" algn="ctr">
              <a:buNone/>
            </a:pPr>
            <a:endParaRPr lang="es-ES" sz="3600" dirty="0"/>
          </a:p>
          <a:p>
            <a:pPr marL="0" indent="0" algn="ctr">
              <a:buNone/>
            </a:pPr>
            <a:r>
              <a:rPr lang="es-ES" sz="3600" dirty="0">
                <a:latin typeface="Abadi" panose="020B0604020104020204" pitchFamily="34" charset="0"/>
              </a:rPr>
              <a:t>16 veces el documento del jubileo cita a alguna carta de Pablo,  principalmente la carta a los Romanos</a:t>
            </a:r>
          </a:p>
          <a:p>
            <a:pPr marL="0" indent="0" algn="ctr">
              <a:buNone/>
            </a:pPr>
            <a:r>
              <a:rPr lang="es-ES" sz="3600" dirty="0">
                <a:latin typeface="Abadi" panose="020B0604020104020204" pitchFamily="34" charset="0"/>
              </a:rPr>
              <a:t>En las cartas de Pablo en 38 ocasiones aparece la palabra ESPERANZA</a:t>
            </a:r>
            <a:endParaRPr lang="es-CL" sz="3600" dirty="0">
              <a:latin typeface="Abadi" panose="020B0604020104020204" pitchFamily="34" charset="0"/>
            </a:endParaRPr>
          </a:p>
        </p:txBody>
      </p:sp>
    </p:spTree>
    <p:extLst>
      <p:ext uri="{BB962C8B-B14F-4D97-AF65-F5344CB8AC3E}">
        <p14:creationId xmlns:p14="http://schemas.microsoft.com/office/powerpoint/2010/main" val="31973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242</TotalTime>
  <Words>5898</Words>
  <Application>Microsoft Office PowerPoint</Application>
  <PresentationFormat>Panorámica</PresentationFormat>
  <Paragraphs>352</Paragraphs>
  <Slides>59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59</vt:i4>
      </vt:variant>
    </vt:vector>
  </HeadingPairs>
  <TitlesOfParts>
    <vt:vector size="65" baseType="lpstr">
      <vt:lpstr>Abadi</vt:lpstr>
      <vt:lpstr>Arial</vt:lpstr>
      <vt:lpstr>The Hand Bold</vt:lpstr>
      <vt:lpstr>The Serif Hand Black</vt:lpstr>
      <vt:lpstr>Wingdings</vt:lpstr>
      <vt:lpstr>SketchyVTI</vt:lpstr>
      <vt:lpstr>Jubileo de la Esperanza</vt:lpstr>
      <vt:lpstr>Jubileo y reconciliación con la naturaleza                                           “Vemos que la creación                                            entera gime y sufre                                              dolores de parto”                                             (Rm 8,22) </vt:lpstr>
      <vt:lpstr>DOS MOMENTOS</vt:lpstr>
      <vt:lpstr>Jubileo 2025: PEREGRINOS DE LA  ESPERANZA</vt:lpstr>
      <vt:lpstr>¿Cuál es el origen del jubileo?</vt:lpstr>
      <vt:lpstr>Puntos claves del jubileo 2025</vt:lpstr>
      <vt:lpstr>¿Cuál es la razón de nuestra esperanza?</vt:lpstr>
      <vt:lpstr>Logo del jubileo</vt:lpstr>
      <vt:lpstr> “y la esperanza no nos defrauda; porque Dios ha llenado con su amor nuestros corazones por medio del Espíritu Santo que nos fue dado” (Rm 5,5). </vt:lpstr>
      <vt:lpstr>La tradición del Jubileo en la Biblia Ex 23,10-11</vt:lpstr>
      <vt:lpstr>Presentación de PowerPoint</vt:lpstr>
      <vt:lpstr>  ANTIGUO TESTAMENTO  </vt:lpstr>
      <vt:lpstr>Presentación de PowerPoint</vt:lpstr>
      <vt:lpstr>Presentación de PowerPoint</vt:lpstr>
      <vt:lpstr>Presentación de PowerPoint</vt:lpstr>
      <vt:lpstr>La experiencia del éxodo y el exilio</vt:lpstr>
      <vt:lpstr>Presentación de PowerPoint</vt:lpstr>
      <vt:lpstr>  Sobre el año sabático y año del jubileo  </vt:lpstr>
      <vt:lpstr>Presentación de PowerPoint</vt:lpstr>
      <vt:lpstr>Is. 61,1-2: después del Exilio: restauración del año sabático</vt:lpstr>
      <vt:lpstr>Presentación de PowerPoint</vt:lpstr>
      <vt:lpstr>Presentación de PowerPoint</vt:lpstr>
      <vt:lpstr>Reflexión final sobre la tradición del Jubileo en el Antiguo Testamento</vt:lpstr>
      <vt:lpstr>Presentación de PowerPoint</vt:lpstr>
      <vt:lpstr>En el Nuevo Testamento</vt:lpstr>
      <vt:lpstr>Presentación de PowerPoint</vt:lpstr>
      <vt:lpstr>Presentación de PowerPoint</vt:lpstr>
      <vt:lpstr>Presentación de PowerPoint</vt:lpstr>
      <vt:lpstr> La ley del año sabático: para que los pobres encuentren que comer  (Ex 23,10-11)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Shabat: ¿subsistencia de la tierra, del pobre y de los animales?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ab37</dc:creator>
  <cp:lastModifiedBy>ab37</cp:lastModifiedBy>
  <cp:revision>18</cp:revision>
  <dcterms:created xsi:type="dcterms:W3CDTF">2025-06-07T19:25:39Z</dcterms:created>
  <dcterms:modified xsi:type="dcterms:W3CDTF">2025-06-12T15:21:49Z</dcterms:modified>
</cp:coreProperties>
</file>