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6" r:id="rId3"/>
    <p:sldId id="269" r:id="rId4"/>
    <p:sldId id="270" r:id="rId5"/>
    <p:sldId id="268" r:id="rId6"/>
    <p:sldId id="257" r:id="rId7"/>
    <p:sldId id="258" r:id="rId8"/>
    <p:sldId id="259" r:id="rId9"/>
    <p:sldId id="260" r:id="rId10"/>
    <p:sldId id="261" r:id="rId11"/>
    <p:sldId id="262" r:id="rId12"/>
    <p:sldId id="263" r:id="rId13"/>
    <p:sldId id="264" r:id="rId14"/>
    <p:sldId id="265" r:id="rId15"/>
    <p:sldId id="266" r:id="rId16"/>
    <p:sldId id="267" r:id="rId17"/>
    <p:sldId id="271" r:id="rId18"/>
    <p:sldId id="272" r:id="rId19"/>
    <p:sldId id="273" r:id="rId20"/>
    <p:sldId id="274" r:id="rId21"/>
    <p:sldId id="276" r:id="rId22"/>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0381" autoAdjust="0"/>
    <p:restoredTop sz="94660"/>
  </p:normalViewPr>
  <p:slideViewPr>
    <p:cSldViewPr snapToGrid="0">
      <p:cViewPr varScale="1">
        <p:scale>
          <a:sx n="80" d="100"/>
          <a:sy n="80" d="100"/>
        </p:scale>
        <p:origin x="77" y="2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AR"/>
          </a:p>
        </p:txBody>
      </p:sp>
      <p:sp>
        <p:nvSpPr>
          <p:cNvPr id="4" name="Marcador de fecha 3"/>
          <p:cNvSpPr>
            <a:spLocks noGrp="1"/>
          </p:cNvSpPr>
          <p:nvPr>
            <p:ph type="dt" sz="half" idx="10"/>
          </p:nvPr>
        </p:nvSpPr>
        <p:spPr/>
        <p:txBody>
          <a:bodyPr/>
          <a:lstStyle/>
          <a:p>
            <a:fld id="{62ABA5A8-33BC-40DD-9CAE-348977599A7C}" type="datetimeFigureOut">
              <a:rPr lang="es-AR" smtClean="0"/>
              <a:t>14/7/2024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422319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62ABA5A8-33BC-40DD-9CAE-348977599A7C}" type="datetimeFigureOut">
              <a:rPr lang="es-AR" smtClean="0"/>
              <a:t>14/7/2024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391370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62ABA5A8-33BC-40DD-9CAE-348977599A7C}" type="datetimeFigureOut">
              <a:rPr lang="es-AR" smtClean="0"/>
              <a:t>14/7/2024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2294060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62ABA5A8-33BC-40DD-9CAE-348977599A7C}" type="datetimeFigureOut">
              <a:rPr lang="es-AR" smtClean="0"/>
              <a:t>14/7/2024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1376287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62ABA5A8-33BC-40DD-9CAE-348977599A7C}" type="datetimeFigureOut">
              <a:rPr lang="es-AR" smtClean="0"/>
              <a:t>14/7/2024</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3159337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62ABA5A8-33BC-40DD-9CAE-348977599A7C}" type="datetimeFigureOut">
              <a:rPr lang="es-AR" smtClean="0"/>
              <a:t>14/7/2024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3114605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62ABA5A8-33BC-40DD-9CAE-348977599A7C}" type="datetimeFigureOut">
              <a:rPr lang="es-AR" smtClean="0"/>
              <a:t>14/7/2024</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1788643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62ABA5A8-33BC-40DD-9CAE-348977599A7C}" type="datetimeFigureOut">
              <a:rPr lang="es-AR" smtClean="0"/>
              <a:t>14/7/2024</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2666300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2ABA5A8-33BC-40DD-9CAE-348977599A7C}" type="datetimeFigureOut">
              <a:rPr lang="es-AR" smtClean="0"/>
              <a:t>14/7/2024</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1972986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2ABA5A8-33BC-40DD-9CAE-348977599A7C}" type="datetimeFigureOut">
              <a:rPr lang="es-AR" smtClean="0"/>
              <a:t>14/7/2024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240706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2ABA5A8-33BC-40DD-9CAE-348977599A7C}" type="datetimeFigureOut">
              <a:rPr lang="es-AR" smtClean="0"/>
              <a:t>14/7/2024</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F58F3B29-6E2F-4BCA-BF1E-7D60AC6D6AB4}" type="slidenum">
              <a:rPr lang="es-AR" smtClean="0"/>
              <a:t>‹Nº›</a:t>
            </a:fld>
            <a:endParaRPr lang="es-AR"/>
          </a:p>
        </p:txBody>
      </p:sp>
    </p:spTree>
    <p:extLst>
      <p:ext uri="{BB962C8B-B14F-4D97-AF65-F5344CB8AC3E}">
        <p14:creationId xmlns:p14="http://schemas.microsoft.com/office/powerpoint/2010/main" val="8800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BA5A8-33BC-40DD-9CAE-348977599A7C}" type="datetimeFigureOut">
              <a:rPr lang="es-AR" smtClean="0"/>
              <a:t>14/7/2024</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8F3B29-6E2F-4BCA-BF1E-7D60AC6D6AB4}" type="slidenum">
              <a:rPr lang="es-AR" smtClean="0"/>
              <a:t>‹Nº›</a:t>
            </a:fld>
            <a:endParaRPr lang="es-AR"/>
          </a:p>
        </p:txBody>
      </p:sp>
    </p:spTree>
    <p:extLst>
      <p:ext uri="{BB962C8B-B14F-4D97-AF65-F5344CB8AC3E}">
        <p14:creationId xmlns:p14="http://schemas.microsoft.com/office/powerpoint/2010/main" val="20655340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9488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359229" y="849086"/>
            <a:ext cx="11495313" cy="5262979"/>
          </a:xfrm>
          <a:prstGeom prst="rect">
            <a:avLst/>
          </a:prstGeom>
        </p:spPr>
        <p:txBody>
          <a:bodyPr wrap="square">
            <a:spAutoFit/>
          </a:bodyPr>
          <a:lstStyle/>
          <a:p>
            <a:r>
              <a:rPr lang="es-MX" sz="4800" dirty="0"/>
              <a:t>D.	</a:t>
            </a:r>
            <a:r>
              <a:rPr lang="es-MX" sz="4800" dirty="0" err="1"/>
              <a:t>Is</a:t>
            </a:r>
            <a:r>
              <a:rPr lang="es-MX" sz="4800" dirty="0"/>
              <a:t>. 42, 6-7 (Primer poema del Servidor del Señor): Yo, el Señor, te llamé en la justicia, te sostuve de la mano, te formé y te destiné a ser la alianza del pueblo, la luz de las naciones, para abrir los ojos de los ciegos, para hacer salir de la prisión a los cautivos y de la cárcel a los que habitan en las tinieblas. </a:t>
            </a:r>
            <a:endParaRPr lang="es-AR" sz="4800" dirty="0"/>
          </a:p>
        </p:txBody>
      </p:sp>
    </p:spTree>
    <p:extLst>
      <p:ext uri="{BB962C8B-B14F-4D97-AF65-F5344CB8AC3E}">
        <p14:creationId xmlns:p14="http://schemas.microsoft.com/office/powerpoint/2010/main" val="33628803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277585" y="391886"/>
            <a:ext cx="11756571" cy="6186309"/>
          </a:xfrm>
          <a:prstGeom prst="rect">
            <a:avLst/>
          </a:prstGeom>
        </p:spPr>
        <p:txBody>
          <a:bodyPr wrap="square">
            <a:spAutoFit/>
          </a:bodyPr>
          <a:lstStyle/>
          <a:p>
            <a:r>
              <a:rPr lang="es-MX" sz="3600" dirty="0"/>
              <a:t>E.	</a:t>
            </a:r>
            <a:r>
              <a:rPr lang="es-MX" sz="3600" dirty="0" err="1"/>
              <a:t>Is</a:t>
            </a:r>
            <a:r>
              <a:rPr lang="es-MX" sz="3600" dirty="0"/>
              <a:t>. 58, 6-12 (El ayuno que le agrada a Dios): Este es el ayuno que yo amo –oráculo del Señor–: soltar las cadenas injustas, desatar los lazos del yugo, dejar en libertad a los oprimidos y romper todos los yugos; compartir tu pan con el hambriento y albergar a los pobres sin techo; cubrir al que veas desnudo y no despreocuparte de tu propia carne.  “Entonces despuntará tu luz como la aurora y tu llaga cicatrizará; avanzará tu justicia. Entonces llamarás, y el Señor responderá; pedirás auxilio, y él dirá: «¡Aquí estoy!». Si ofreces tu pan al hambriento y sacias al que vive en la penuria, tu luz se alzará en las tinieblas”.</a:t>
            </a:r>
            <a:endParaRPr lang="es-AR" sz="3600" dirty="0"/>
          </a:p>
        </p:txBody>
      </p:sp>
    </p:spTree>
    <p:extLst>
      <p:ext uri="{BB962C8B-B14F-4D97-AF65-F5344CB8AC3E}">
        <p14:creationId xmlns:p14="http://schemas.microsoft.com/office/powerpoint/2010/main" val="3478508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359229" y="636814"/>
            <a:ext cx="11642271" cy="5509200"/>
          </a:xfrm>
          <a:prstGeom prst="rect">
            <a:avLst/>
          </a:prstGeom>
        </p:spPr>
        <p:txBody>
          <a:bodyPr wrap="square">
            <a:spAutoFit/>
          </a:bodyPr>
          <a:lstStyle/>
          <a:p>
            <a:r>
              <a:rPr lang="es-MX" sz="4400" dirty="0"/>
              <a:t>F.	</a:t>
            </a:r>
            <a:r>
              <a:rPr lang="es-MX" sz="4400" dirty="0" err="1"/>
              <a:t>Is</a:t>
            </a:r>
            <a:r>
              <a:rPr lang="es-MX" sz="4400" dirty="0"/>
              <a:t>. 61, 1-2: El espíritu del Señor está sobre mí, porque el Señor me ha ungido. Él me envió a llevar la buena noticia a los pobres, a vendar los corazones heridos, a proclamar la liberación a los cautivos y la libertad a los prisioneros, a proclamar un año de gracia del Señor, un día de venganza para nuestro Dios; a consolar a todos los que están de duelo. </a:t>
            </a:r>
            <a:endParaRPr lang="es-AR" sz="4400" dirty="0"/>
          </a:p>
        </p:txBody>
      </p:sp>
    </p:spTree>
    <p:extLst>
      <p:ext uri="{BB962C8B-B14F-4D97-AF65-F5344CB8AC3E}">
        <p14:creationId xmlns:p14="http://schemas.microsoft.com/office/powerpoint/2010/main" val="834751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783771" y="2563586"/>
            <a:ext cx="10907486" cy="1754326"/>
          </a:xfrm>
          <a:prstGeom prst="rect">
            <a:avLst/>
          </a:prstGeom>
        </p:spPr>
        <p:txBody>
          <a:bodyPr wrap="square">
            <a:spAutoFit/>
          </a:bodyPr>
          <a:lstStyle/>
          <a:p>
            <a:r>
              <a:rPr lang="es-MX" sz="5400" b="1" i="1" dirty="0"/>
              <a:t>-	En el nuevo testamento nos encontramos con JESÚS LIBERADOR:</a:t>
            </a:r>
            <a:endParaRPr lang="es-AR" sz="5400" b="1" i="1" dirty="0"/>
          </a:p>
        </p:txBody>
      </p:sp>
    </p:spTree>
    <p:extLst>
      <p:ext uri="{BB962C8B-B14F-4D97-AF65-F5344CB8AC3E}">
        <p14:creationId xmlns:p14="http://schemas.microsoft.com/office/powerpoint/2010/main" val="38918838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767443" y="408216"/>
            <a:ext cx="11103428" cy="6247864"/>
          </a:xfrm>
          <a:prstGeom prst="rect">
            <a:avLst/>
          </a:prstGeom>
        </p:spPr>
        <p:txBody>
          <a:bodyPr wrap="square">
            <a:spAutoFit/>
          </a:bodyPr>
          <a:lstStyle/>
          <a:p>
            <a:r>
              <a:rPr lang="es-MX" sz="4000" dirty="0"/>
              <a:t>A.	</a:t>
            </a:r>
            <a:r>
              <a:rPr lang="es-MX" sz="4000" dirty="0" err="1"/>
              <a:t>Lc</a:t>
            </a:r>
            <a:r>
              <a:rPr lang="es-MX" sz="4000" dirty="0"/>
              <a:t> 4, 18-21: Jesús dice: “El Espíritu del Señor está sobre mí, porque me ha consagrado por la unción. Él me envió a llevar la Buena Noticia a los pobres, a anunciar la liberación a los cautivos y la vista a los ciegos, a dar la libertad a los oprimidos y proclamar un año de gracia del Señor. Jesús cerró el Libro, lo devolvió al ayudante y se sentó. Todos en la sinagoga tenían los ojos fijos en él. Entonces comenzó a decirles: «Hoy se ha cumplido este pasaje de la Escritura que acaban de oír»”.</a:t>
            </a:r>
            <a:endParaRPr lang="es-AR" sz="4000" dirty="0"/>
          </a:p>
        </p:txBody>
      </p:sp>
    </p:spTree>
    <p:extLst>
      <p:ext uri="{BB962C8B-B14F-4D97-AF65-F5344CB8AC3E}">
        <p14:creationId xmlns:p14="http://schemas.microsoft.com/office/powerpoint/2010/main" val="1116903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604157" y="1355272"/>
            <a:ext cx="11005457" cy="4524315"/>
          </a:xfrm>
          <a:prstGeom prst="rect">
            <a:avLst/>
          </a:prstGeom>
        </p:spPr>
        <p:txBody>
          <a:bodyPr wrap="square">
            <a:spAutoFit/>
          </a:bodyPr>
          <a:lstStyle/>
          <a:p>
            <a:r>
              <a:rPr lang="es-MX" sz="4800" dirty="0"/>
              <a:t>B.	Mt 25, 31-46: “... porque tuve hambre y me distes de comer, tuve sed y me distes de beber, estaba en la calle y me alojaste, estuve desnudo y me vestiste, enfermo y me visitaste, </a:t>
            </a:r>
            <a:r>
              <a:rPr lang="es-MX" sz="4800" b="1" dirty="0"/>
              <a:t>en la cárcel y viniste a verme</a:t>
            </a:r>
            <a:r>
              <a:rPr lang="es-MX" sz="4800" dirty="0"/>
              <a:t>.”</a:t>
            </a:r>
            <a:endParaRPr lang="es-AR" sz="4800" dirty="0"/>
          </a:p>
        </p:txBody>
      </p:sp>
    </p:spTree>
    <p:extLst>
      <p:ext uri="{BB962C8B-B14F-4D97-AF65-F5344CB8AC3E}">
        <p14:creationId xmlns:p14="http://schemas.microsoft.com/office/powerpoint/2010/main" val="1300258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Rectángulo 2"/>
          <p:cNvSpPr/>
          <p:nvPr/>
        </p:nvSpPr>
        <p:spPr>
          <a:xfrm>
            <a:off x="729343" y="2428492"/>
            <a:ext cx="11027228" cy="1754326"/>
          </a:xfrm>
          <a:prstGeom prst="rect">
            <a:avLst/>
          </a:prstGeom>
        </p:spPr>
        <p:txBody>
          <a:bodyPr wrap="square">
            <a:spAutoFit/>
          </a:bodyPr>
          <a:lstStyle/>
          <a:p>
            <a:r>
              <a:rPr lang="es-MX" sz="3600" dirty="0"/>
              <a:t>D.	1 </a:t>
            </a:r>
            <a:r>
              <a:rPr lang="es-MX" sz="3600" dirty="0" err="1"/>
              <a:t>Cor</a:t>
            </a:r>
            <a:r>
              <a:rPr lang="es-MX" sz="3600" dirty="0"/>
              <a:t> 12, 12-31: “Del mismo modo que el cuerpo es uno, aunque tiene muchos miembros..., no forman más que un solo cuerpo..., así también es Cristo...”</a:t>
            </a:r>
            <a:endParaRPr lang="es-AR" sz="3600" dirty="0"/>
          </a:p>
        </p:txBody>
      </p:sp>
      <p:sp>
        <p:nvSpPr>
          <p:cNvPr id="4" name="Rectángulo 3"/>
          <p:cNvSpPr/>
          <p:nvPr/>
        </p:nvSpPr>
        <p:spPr>
          <a:xfrm>
            <a:off x="729343" y="4836664"/>
            <a:ext cx="10880270" cy="1200329"/>
          </a:xfrm>
          <a:prstGeom prst="rect">
            <a:avLst/>
          </a:prstGeom>
        </p:spPr>
        <p:txBody>
          <a:bodyPr wrap="square">
            <a:spAutoFit/>
          </a:bodyPr>
          <a:lstStyle/>
          <a:p>
            <a:r>
              <a:rPr lang="es-MX" sz="3600" dirty="0"/>
              <a:t>E.	</a:t>
            </a:r>
            <a:r>
              <a:rPr lang="es-MX" sz="3600" dirty="0" err="1"/>
              <a:t>Hebr</a:t>
            </a:r>
            <a:r>
              <a:rPr lang="es-MX" sz="3600" dirty="0"/>
              <a:t> 13, 3: “Acuérdense de los presos como si ustedes mismos estuvieran presos con ellos”.</a:t>
            </a:r>
            <a:endParaRPr lang="es-AR" sz="3600" dirty="0"/>
          </a:p>
        </p:txBody>
      </p:sp>
      <p:sp>
        <p:nvSpPr>
          <p:cNvPr id="5" name="Rectángulo 4"/>
          <p:cNvSpPr/>
          <p:nvPr/>
        </p:nvSpPr>
        <p:spPr>
          <a:xfrm>
            <a:off x="729343" y="665257"/>
            <a:ext cx="10700657" cy="1200329"/>
          </a:xfrm>
          <a:prstGeom prst="rect">
            <a:avLst/>
          </a:prstGeom>
        </p:spPr>
        <p:txBody>
          <a:bodyPr wrap="square">
            <a:spAutoFit/>
          </a:bodyPr>
          <a:lstStyle/>
          <a:p>
            <a:pPr marL="742950" indent="-742950">
              <a:buAutoNum type="alphaUcPeriod" startAt="3"/>
            </a:pPr>
            <a:r>
              <a:rPr lang="es-MX" sz="3600" dirty="0" err="1" smtClean="0"/>
              <a:t>Hch</a:t>
            </a:r>
            <a:r>
              <a:rPr lang="es-MX" sz="3600" dirty="0" smtClean="0"/>
              <a:t> </a:t>
            </a:r>
            <a:r>
              <a:rPr lang="es-MX" sz="3600" dirty="0"/>
              <a:t>12, 5: “Mientras Pedro estaba en la cárcel, </a:t>
            </a:r>
            <a:r>
              <a:rPr lang="es-MX" sz="3600" dirty="0" smtClean="0"/>
              <a:t>la </a:t>
            </a:r>
          </a:p>
          <a:p>
            <a:r>
              <a:rPr lang="es-MX" sz="3600" dirty="0" smtClean="0"/>
              <a:t>Iglesia </a:t>
            </a:r>
            <a:r>
              <a:rPr lang="es-MX" sz="3600" dirty="0"/>
              <a:t>oraba por él sin cesar.”</a:t>
            </a:r>
            <a:endParaRPr lang="es-AR" sz="3600" dirty="0"/>
          </a:p>
        </p:txBody>
      </p:sp>
    </p:spTree>
    <p:extLst>
      <p:ext uri="{BB962C8B-B14F-4D97-AF65-F5344CB8AC3E}">
        <p14:creationId xmlns:p14="http://schemas.microsoft.com/office/powerpoint/2010/main" val="182145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553961" y="456360"/>
            <a:ext cx="11266714" cy="5693866"/>
          </a:xfrm>
          <a:prstGeom prst="rect">
            <a:avLst/>
          </a:prstGeom>
        </p:spPr>
        <p:txBody>
          <a:bodyPr wrap="square">
            <a:spAutoFit/>
          </a:bodyPr>
          <a:lstStyle/>
          <a:p>
            <a:r>
              <a:rPr lang="es-MX" sz="2800" dirty="0"/>
              <a:t>ELEMENTOS BÁSICOS:</a:t>
            </a:r>
          </a:p>
          <a:p>
            <a:endParaRPr lang="es-MX" sz="2800" dirty="0"/>
          </a:p>
          <a:p>
            <a:r>
              <a:rPr lang="es-MX" sz="2800" dirty="0"/>
              <a:t>La Pastoral Carcelaria forma parte del apostolado de la IGLESIA, dirigiendo el anuncio de la Buena Noticia a los expulsados y encerrados.</a:t>
            </a:r>
          </a:p>
          <a:p>
            <a:endParaRPr lang="es-MX" sz="2800" dirty="0"/>
          </a:p>
          <a:p>
            <a:r>
              <a:rPr lang="es-MX" sz="2800" dirty="0"/>
              <a:t>Los encarcelados no son unos pecadores públicos. Son gran mundo de los necesitados, expulsados, oprimidos. Signo y consecuencia de un pecado social mucho más extenso.</a:t>
            </a:r>
          </a:p>
          <a:p>
            <a:endParaRPr lang="es-MX" sz="2800" dirty="0"/>
          </a:p>
          <a:p>
            <a:r>
              <a:rPr lang="es-MX" sz="2800" dirty="0"/>
              <a:t>Como iglesia ofrecemos un camino de humanidad y redención en Cristo, como se nos ofrece a todos.</a:t>
            </a:r>
          </a:p>
          <a:p>
            <a:endParaRPr lang="es-MX" sz="2800" dirty="0"/>
          </a:p>
          <a:p>
            <a:r>
              <a:rPr lang="es-MX" sz="2800" dirty="0"/>
              <a:t>Jesús se hace presente en el mundo: “HOY SE CUMPLE” </a:t>
            </a:r>
            <a:r>
              <a:rPr lang="es-MX" sz="2800" dirty="0" err="1"/>
              <a:t>Lc</a:t>
            </a:r>
            <a:r>
              <a:rPr lang="es-MX" sz="2800" dirty="0"/>
              <a:t>. 4.</a:t>
            </a:r>
          </a:p>
        </p:txBody>
      </p:sp>
    </p:spTree>
    <p:extLst>
      <p:ext uri="{BB962C8B-B14F-4D97-AF65-F5344CB8AC3E}">
        <p14:creationId xmlns:p14="http://schemas.microsoft.com/office/powerpoint/2010/main" val="27741341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812800" y="58847"/>
            <a:ext cx="11023600" cy="6494085"/>
          </a:xfrm>
          <a:prstGeom prst="rect">
            <a:avLst/>
          </a:prstGeom>
        </p:spPr>
        <p:txBody>
          <a:bodyPr wrap="square">
            <a:spAutoFit/>
          </a:bodyPr>
          <a:lstStyle/>
          <a:p>
            <a:pPr algn="just">
              <a:spcAft>
                <a:spcPts val="0"/>
              </a:spcAft>
            </a:pPr>
            <a:r>
              <a:rPr lang="es-ES" sz="3200" dirty="0">
                <a:latin typeface="Cambria" panose="02040503050406030204" pitchFamily="18" charset="0"/>
                <a:ea typeface="Times New Roman" panose="02020603050405020304" pitchFamily="18" charset="0"/>
                <a:cs typeface="Arial" panose="020B0604020202020204" pitchFamily="34" charset="0"/>
              </a:rPr>
              <a:t>Desde ese modo podemos trazar algunos elementos fundamentales de la pastoral en el mundo de la carcelación, ofreciendo un camino de libertad:</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algn="just">
              <a:spcAft>
                <a:spcPts val="0"/>
              </a:spcAft>
            </a:pPr>
            <a:r>
              <a:rPr lang="es-ES" sz="3200" dirty="0">
                <a:latin typeface="Cambria" panose="02040503050406030204" pitchFamily="18" charset="0"/>
                <a:ea typeface="Times New Roman" panose="02020603050405020304" pitchFamily="18" charset="0"/>
                <a:cs typeface="Arial" panose="020B0604020202020204" pitchFamily="34" charset="0"/>
              </a:rPr>
              <a:t> </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algn="just">
              <a:spcAft>
                <a:spcPts val="0"/>
              </a:spcAft>
            </a:pPr>
            <a:r>
              <a:rPr lang="es-ES" sz="3200" b="1" u="sng" dirty="0">
                <a:latin typeface="Cambria" panose="02040503050406030204" pitchFamily="18" charset="0"/>
                <a:ea typeface="Times New Roman" panose="02020603050405020304" pitchFamily="18" charset="0"/>
                <a:cs typeface="Arial" panose="020B0604020202020204" pitchFamily="34" charset="0"/>
              </a:rPr>
              <a:t>La pastoral carcelaria es</a:t>
            </a:r>
            <a:r>
              <a:rPr lang="es-ES" sz="3200" b="1" dirty="0">
                <a:latin typeface="Cambria" panose="02040503050406030204" pitchFamily="18" charset="0"/>
                <a:ea typeface="Times New Roman" panose="02020603050405020304" pitchFamily="18" charset="0"/>
                <a:cs typeface="Arial" panose="020B0604020202020204" pitchFamily="34" charset="0"/>
              </a:rPr>
              <a:t>:</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algn="just">
              <a:spcAft>
                <a:spcPts val="0"/>
              </a:spcAft>
            </a:pPr>
            <a:r>
              <a:rPr lang="es-ES" sz="3200" b="1" dirty="0">
                <a:latin typeface="Cambria" panose="02040503050406030204" pitchFamily="18" charset="0"/>
                <a:ea typeface="Times New Roman" panose="02020603050405020304" pitchFamily="18" charset="0"/>
                <a:cs typeface="Arial" panose="020B0604020202020204" pitchFamily="34" charset="0"/>
              </a:rPr>
              <a:t> </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ES" sz="3200" b="1" dirty="0">
                <a:latin typeface="Cambria" panose="02040503050406030204" pitchFamily="18" charset="0"/>
                <a:ea typeface="Times New Roman" panose="02020603050405020304" pitchFamily="18" charset="0"/>
                <a:cs typeface="Arial" panose="020B0604020202020204" pitchFamily="34" charset="0"/>
              </a:rPr>
              <a:t>Pastoral de prevención</a:t>
            </a:r>
            <a:r>
              <a:rPr lang="es-ES" sz="3200" dirty="0">
                <a:latin typeface="Cambria" panose="02040503050406030204" pitchFamily="18" charset="0"/>
                <a:ea typeface="Times New Roman" panose="02020603050405020304" pitchFamily="18" charset="0"/>
                <a:cs typeface="Arial" panose="020B0604020202020204" pitchFamily="34" charset="0"/>
              </a:rPr>
              <a:t>.</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ES" sz="3200" b="1" dirty="0">
                <a:latin typeface="Cambria" panose="02040503050406030204" pitchFamily="18" charset="0"/>
                <a:ea typeface="Times New Roman" panose="02020603050405020304" pitchFamily="18" charset="0"/>
                <a:cs typeface="Arial" panose="020B0604020202020204" pitchFamily="34" charset="0"/>
              </a:rPr>
              <a:t>Es pastoral de presencia</a:t>
            </a:r>
            <a:r>
              <a:rPr lang="es-ES" sz="3200" dirty="0">
                <a:latin typeface="Cambria" panose="02040503050406030204" pitchFamily="18" charset="0"/>
                <a:ea typeface="Times New Roman" panose="02020603050405020304" pitchFamily="18" charset="0"/>
                <a:cs typeface="Arial" panose="020B0604020202020204" pitchFamily="34" charset="0"/>
              </a:rPr>
              <a:t>.</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ES" sz="3200" b="1" dirty="0">
                <a:latin typeface="Cambria" panose="02040503050406030204" pitchFamily="18" charset="0"/>
                <a:ea typeface="Times New Roman" panose="02020603050405020304" pitchFamily="18" charset="0"/>
                <a:cs typeface="Arial" panose="020B0604020202020204" pitchFamily="34" charset="0"/>
              </a:rPr>
              <a:t>Esta es pastoral del “ser”, antes que del “hacer”.</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ES" sz="3200" b="1" dirty="0">
                <a:latin typeface="Cambria" panose="02040503050406030204" pitchFamily="18" charset="0"/>
                <a:ea typeface="Times New Roman" panose="02020603050405020304" pitchFamily="18" charset="0"/>
                <a:cs typeface="Arial" panose="020B0604020202020204" pitchFamily="34" charset="0"/>
              </a:rPr>
              <a:t>Es pastoral de encarnación</a:t>
            </a:r>
            <a:r>
              <a:rPr lang="es-ES" sz="3200" dirty="0">
                <a:latin typeface="Cambria" panose="02040503050406030204" pitchFamily="18" charset="0"/>
                <a:ea typeface="Times New Roman" panose="02020603050405020304" pitchFamily="18" charset="0"/>
                <a:cs typeface="Arial" panose="020B0604020202020204" pitchFamily="34" charset="0"/>
              </a:rPr>
              <a:t>. </a:t>
            </a:r>
            <a:endParaRPr lang="es-AR" sz="3200" dirty="0">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es-ES" sz="3200" b="1" dirty="0">
                <a:latin typeface="Cambria" panose="02040503050406030204" pitchFamily="18" charset="0"/>
                <a:ea typeface="Times New Roman" panose="02020603050405020304" pitchFamily="18" charset="0"/>
                <a:cs typeface="Arial" panose="020B0604020202020204" pitchFamily="34" charset="0"/>
              </a:rPr>
              <a:t>Es pastoral de acogida</a:t>
            </a:r>
            <a:r>
              <a:rPr lang="es-ES" sz="3200" dirty="0" smtClean="0">
                <a:latin typeface="Cambria" panose="02040503050406030204" pitchFamily="18" charset="0"/>
                <a:ea typeface="Times New Roman" panose="02020603050405020304" pitchFamily="18" charset="0"/>
                <a:cs typeface="Arial" panose="020B0604020202020204" pitchFamily="34" charset="0"/>
              </a:rPr>
              <a:t>.</a:t>
            </a:r>
          </a:p>
          <a:p>
            <a:pPr marL="342900" indent="-342900">
              <a:buFont typeface="+mj-lt"/>
              <a:buAutoNum type="arabicPeriod"/>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que tiene en cuenta el hambre y</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 </a:t>
            </a: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que ofrece alimento a los</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 </a:t>
            </a: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encarcelados</a:t>
            </a:r>
            <a:r>
              <a:rPr lang="es-ES" sz="3200" dirty="0" smtClean="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8563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Rectángulo 2"/>
          <p:cNvSpPr/>
          <p:nvPr/>
        </p:nvSpPr>
        <p:spPr>
          <a:xfrm>
            <a:off x="406401" y="704141"/>
            <a:ext cx="11311466" cy="5509200"/>
          </a:xfrm>
          <a:prstGeom prst="rect">
            <a:avLst/>
          </a:prstGeom>
        </p:spPr>
        <p:txBody>
          <a:bodyPr wrap="square">
            <a:spAutoFit/>
          </a:bodyPr>
          <a:lstStyle/>
          <a:p>
            <a:pPr marL="342900" lvl="0" indent="-342900">
              <a:buFont typeface="+mj-lt"/>
              <a:buAutoNum type="arabicPeriod" startAt="7"/>
            </a:pPr>
            <a:r>
              <a:rPr lang="es-ES" sz="3200" b="1" dirty="0" smtClean="0">
                <a:solidFill>
                  <a:prstClr val="black"/>
                </a:solidFill>
                <a:latin typeface="Cambria" panose="02040503050406030204" pitchFamily="18" charset="0"/>
                <a:ea typeface="Times New Roman" panose="02020603050405020304" pitchFamily="18" charset="0"/>
                <a:cs typeface="Arial" panose="020B0604020202020204" pitchFamily="34" charset="0"/>
              </a:rPr>
              <a:t>Es </a:t>
            </a: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pastoral de comunión.</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los derechos humanos</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justicia</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redención</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una pastoral interesada por la libertad concreta</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diálogo</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fe sanadora</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del amor.</a:t>
            </a:r>
            <a:r>
              <a:rPr lang="es-ES" sz="3200" cap="all" dirty="0">
                <a:solidFill>
                  <a:prstClr val="black"/>
                </a:solidFill>
                <a:latin typeface="Cambria" panose="02040503050406030204" pitchFamily="18" charset="0"/>
                <a:ea typeface="Times New Roman" panose="02020603050405020304" pitchFamily="18" charset="0"/>
                <a:cs typeface="Arial" panose="020B0604020202020204" pitchFamily="34" charset="0"/>
              </a:rPr>
              <a:t> </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educadora</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celebrativa</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a:p>
            <a:pPr marL="342900" lvl="0" indent="-342900">
              <a:buFont typeface="+mj-lt"/>
              <a:buAutoNum type="arabicPeriod" startAt="7"/>
            </a:pPr>
            <a:r>
              <a:rPr lang="es-ES" sz="3200" b="1" dirty="0">
                <a:solidFill>
                  <a:prstClr val="black"/>
                </a:solidFill>
                <a:latin typeface="Cambria" panose="02040503050406030204" pitchFamily="18" charset="0"/>
                <a:ea typeface="Times New Roman" panose="02020603050405020304" pitchFamily="18" charset="0"/>
                <a:cs typeface="Arial" panose="020B0604020202020204" pitchFamily="34" charset="0"/>
              </a:rPr>
              <a:t>Es pastoral de oración</a:t>
            </a:r>
            <a:r>
              <a:rPr lang="es-ES" sz="3200" dirty="0">
                <a:solidFill>
                  <a:prstClr val="black"/>
                </a:solidFill>
                <a:latin typeface="Cambria" panose="02040503050406030204" pitchFamily="18" charset="0"/>
                <a:ea typeface="Times New Roman" panose="02020603050405020304" pitchFamily="18" charset="0"/>
                <a:cs typeface="Arial" panose="020B0604020202020204" pitchFamily="34" charset="0"/>
              </a:rPr>
              <a:t>. </a:t>
            </a:r>
            <a:endParaRPr lang="es-AR" sz="3200" dirty="0">
              <a:solidFill>
                <a:prstClr val="black"/>
              </a:solidFill>
              <a:latin typeface="Cambria" panose="0204050305040603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8500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2543908" y="1301262"/>
            <a:ext cx="7209692" cy="3785652"/>
          </a:xfrm>
          <a:prstGeom prst="rect">
            <a:avLst/>
          </a:prstGeom>
        </p:spPr>
        <p:txBody>
          <a:bodyPr wrap="square">
            <a:spAutoFit/>
          </a:bodyPr>
          <a:lstStyle/>
          <a:p>
            <a:pPr algn="ctr"/>
            <a:r>
              <a:rPr lang="es-MX" sz="6000" b="1" i="1" dirty="0">
                <a:solidFill>
                  <a:srgbClr val="7030A0"/>
                </a:solidFill>
                <a:latin typeface="Algerian" panose="04020705040A02060702" pitchFamily="82" charset="0"/>
              </a:rPr>
              <a:t>Fundamentos bíblicos de la presencia de Dios en la cárcel.</a:t>
            </a:r>
            <a:endParaRPr lang="es-AR" sz="6000" b="1" i="1" dirty="0">
              <a:solidFill>
                <a:srgbClr val="7030A0"/>
              </a:solidFill>
              <a:latin typeface="Algerian" panose="04020705040A02060702" pitchFamily="82" charset="0"/>
            </a:endParaRPr>
          </a:p>
        </p:txBody>
      </p:sp>
    </p:spTree>
    <p:extLst>
      <p:ext uri="{BB962C8B-B14F-4D97-AF65-F5344CB8AC3E}">
        <p14:creationId xmlns:p14="http://schemas.microsoft.com/office/powerpoint/2010/main" val="1061599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491067" y="524933"/>
            <a:ext cx="11294533" cy="6186309"/>
          </a:xfrm>
          <a:prstGeom prst="rect">
            <a:avLst/>
          </a:prstGeom>
        </p:spPr>
        <p:txBody>
          <a:bodyPr wrap="square">
            <a:spAutoFit/>
          </a:bodyPr>
          <a:lstStyle/>
          <a:p>
            <a:r>
              <a:rPr lang="es-MX" sz="3200" b="1" u="sng" dirty="0"/>
              <a:t>TRABAJO EN GRUPO</a:t>
            </a:r>
            <a:r>
              <a:rPr lang="es-MX" sz="2800" b="1" dirty="0"/>
              <a:t>:</a:t>
            </a:r>
          </a:p>
          <a:p>
            <a:r>
              <a:rPr lang="es-MX" sz="2400" dirty="0"/>
              <a:t>(Preguntas orientadoras</a:t>
            </a:r>
            <a:r>
              <a:rPr lang="es-MX" sz="2400" dirty="0" smtClean="0"/>
              <a:t>)</a:t>
            </a:r>
          </a:p>
          <a:p>
            <a:endParaRPr lang="es-MX" sz="2800" dirty="0"/>
          </a:p>
          <a:p>
            <a:r>
              <a:rPr lang="es-MX" sz="2800" dirty="0"/>
              <a:t>1.	¿Conocía estos textos?</a:t>
            </a:r>
          </a:p>
          <a:p>
            <a:r>
              <a:rPr lang="es-MX" sz="2800" dirty="0"/>
              <a:t>2.	¿Has pensado la fuerte propuesta liberadora que la palabra nos presenta?</a:t>
            </a:r>
          </a:p>
          <a:p>
            <a:r>
              <a:rPr lang="es-MX" sz="2800" dirty="0"/>
              <a:t>3.	¿Sabemos la diferencia entre delito y pecado? ¿Cuál ofende al prójimo y a Dios? </a:t>
            </a:r>
          </a:p>
          <a:p>
            <a:r>
              <a:rPr lang="es-MX" sz="2800" dirty="0"/>
              <a:t>4.	Teniendo en cuenta con todo lo compartido ¿es la propuesta de Jesús, liberación en mi vida?</a:t>
            </a:r>
          </a:p>
          <a:p>
            <a:endParaRPr lang="es-MX" sz="2800" dirty="0"/>
          </a:p>
          <a:p>
            <a:pPr algn="just"/>
            <a:r>
              <a:rPr lang="es-MX" sz="2800" dirty="0"/>
              <a:t>Como miembros de la Iglesia, sigamos realizando la misión de hacer presente el Reino de Dios con más herramientas para ayudar a encontrar la misericordia de Dios, liberador.</a:t>
            </a:r>
          </a:p>
        </p:txBody>
      </p:sp>
    </p:spTree>
    <p:extLst>
      <p:ext uri="{BB962C8B-B14F-4D97-AF65-F5344CB8AC3E}">
        <p14:creationId xmlns:p14="http://schemas.microsoft.com/office/powerpoint/2010/main" val="8453974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0644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1502229" y="685800"/>
            <a:ext cx="10417628" cy="707886"/>
          </a:xfrm>
          <a:prstGeom prst="rect">
            <a:avLst/>
          </a:prstGeom>
        </p:spPr>
        <p:txBody>
          <a:bodyPr wrap="square">
            <a:spAutoFit/>
          </a:bodyPr>
          <a:lstStyle/>
          <a:p>
            <a:r>
              <a:rPr lang="es-MX" sz="4000" b="1" u="sng" dirty="0" smtClean="0"/>
              <a:t>TRES </a:t>
            </a:r>
            <a:r>
              <a:rPr lang="es-MX" sz="4000" b="1" u="sng" dirty="0"/>
              <a:t>PREMISAS</a:t>
            </a:r>
            <a:r>
              <a:rPr lang="es-MX" sz="4000" b="1" u="sng" dirty="0" smtClean="0"/>
              <a:t>:</a:t>
            </a:r>
            <a:endParaRPr lang="es-MX" sz="4000" b="1" u="sng" dirty="0"/>
          </a:p>
        </p:txBody>
      </p:sp>
      <p:sp>
        <p:nvSpPr>
          <p:cNvPr id="3" name="Rectángulo 2"/>
          <p:cNvSpPr/>
          <p:nvPr/>
        </p:nvSpPr>
        <p:spPr>
          <a:xfrm>
            <a:off x="2019299" y="2020278"/>
            <a:ext cx="8463643" cy="646331"/>
          </a:xfrm>
          <a:prstGeom prst="rect">
            <a:avLst/>
          </a:prstGeom>
        </p:spPr>
        <p:txBody>
          <a:bodyPr wrap="square">
            <a:spAutoFit/>
          </a:bodyPr>
          <a:lstStyle/>
          <a:p>
            <a:pPr marL="742950" indent="-742950">
              <a:buAutoNum type="arabicParenR"/>
            </a:pPr>
            <a:r>
              <a:rPr lang="es-MX" sz="3600" dirty="0" smtClean="0"/>
              <a:t>La </a:t>
            </a:r>
            <a:r>
              <a:rPr lang="es-MX" sz="3600" dirty="0"/>
              <a:t>Palabra </a:t>
            </a:r>
            <a:r>
              <a:rPr lang="es-MX" sz="3600" dirty="0" smtClean="0"/>
              <a:t>no se debe entender literal.</a:t>
            </a:r>
          </a:p>
        </p:txBody>
      </p:sp>
      <p:sp>
        <p:nvSpPr>
          <p:cNvPr id="4" name="Rectángulo 3"/>
          <p:cNvSpPr/>
          <p:nvPr/>
        </p:nvSpPr>
        <p:spPr>
          <a:xfrm>
            <a:off x="695326" y="4446139"/>
            <a:ext cx="10891156" cy="1200329"/>
          </a:xfrm>
          <a:prstGeom prst="rect">
            <a:avLst/>
          </a:prstGeom>
        </p:spPr>
        <p:txBody>
          <a:bodyPr wrap="square">
            <a:spAutoFit/>
          </a:bodyPr>
          <a:lstStyle/>
          <a:p>
            <a:pPr algn="ctr"/>
            <a:r>
              <a:rPr lang="es-MX" sz="3600" dirty="0"/>
              <a:t>3</a:t>
            </a:r>
            <a:r>
              <a:rPr lang="es-MX" sz="3600" dirty="0" smtClean="0"/>
              <a:t>)</a:t>
            </a:r>
            <a:r>
              <a:rPr lang="es-MX" sz="3600" dirty="0"/>
              <a:t>	</a:t>
            </a:r>
            <a:r>
              <a:rPr lang="es-MX" sz="3600" dirty="0" smtClean="0"/>
              <a:t>La </a:t>
            </a:r>
            <a:r>
              <a:rPr lang="es-MX" sz="3600" dirty="0"/>
              <a:t>Palabra ES DE PRESENTE. Son acontecimientos del ayer que me hablan hoy para proyectar mi vida.</a:t>
            </a:r>
          </a:p>
        </p:txBody>
      </p:sp>
      <p:sp>
        <p:nvSpPr>
          <p:cNvPr id="5" name="Rectángulo 4"/>
          <p:cNvSpPr/>
          <p:nvPr/>
        </p:nvSpPr>
        <p:spPr>
          <a:xfrm>
            <a:off x="2209799" y="3233208"/>
            <a:ext cx="7281224" cy="646331"/>
          </a:xfrm>
          <a:prstGeom prst="rect">
            <a:avLst/>
          </a:prstGeom>
        </p:spPr>
        <p:txBody>
          <a:bodyPr wrap="none">
            <a:spAutoFit/>
          </a:bodyPr>
          <a:lstStyle/>
          <a:p>
            <a:r>
              <a:rPr lang="es-AR" sz="3600" dirty="0" smtClean="0"/>
              <a:t>2) La Palabra toda </a:t>
            </a:r>
            <a:r>
              <a:rPr lang="es-AR" sz="3600" dirty="0"/>
              <a:t>es BUENA NOTICIA.</a:t>
            </a:r>
          </a:p>
        </p:txBody>
      </p:sp>
    </p:spTree>
    <p:extLst>
      <p:ext uri="{BB962C8B-B14F-4D97-AF65-F5344CB8AC3E}">
        <p14:creationId xmlns:p14="http://schemas.microsoft.com/office/powerpoint/2010/main" val="1332943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Rectángulo 2"/>
          <p:cNvSpPr/>
          <p:nvPr/>
        </p:nvSpPr>
        <p:spPr>
          <a:xfrm>
            <a:off x="244929" y="326571"/>
            <a:ext cx="11805557" cy="6247864"/>
          </a:xfrm>
          <a:prstGeom prst="rect">
            <a:avLst/>
          </a:prstGeom>
        </p:spPr>
        <p:txBody>
          <a:bodyPr wrap="square">
            <a:spAutoFit/>
          </a:bodyPr>
          <a:lstStyle/>
          <a:p>
            <a:r>
              <a:rPr lang="es-MX" sz="3200" dirty="0"/>
              <a:t>INTRODUCCIÓN:</a:t>
            </a:r>
          </a:p>
          <a:p>
            <a:endParaRPr lang="es-MX" sz="2800" dirty="0" smtClean="0"/>
          </a:p>
          <a:p>
            <a:r>
              <a:rPr lang="es-MX" sz="2800" dirty="0" smtClean="0"/>
              <a:t>- Fundamento </a:t>
            </a:r>
          </a:p>
          <a:p>
            <a:endParaRPr lang="es-MX" sz="2800" dirty="0" smtClean="0"/>
          </a:p>
          <a:p>
            <a:pPr marL="742950" lvl="1" indent="-285750">
              <a:buFont typeface="Arial" panose="020B0604020202020204" pitchFamily="34" charset="0"/>
              <a:buChar char="•"/>
            </a:pPr>
            <a:r>
              <a:rPr lang="es-MX" sz="2800" dirty="0" smtClean="0"/>
              <a:t>Es </a:t>
            </a:r>
            <a:r>
              <a:rPr lang="es-MX" sz="2800" dirty="0"/>
              <a:t>la biblia nuestro fundamento.</a:t>
            </a:r>
          </a:p>
          <a:p>
            <a:endParaRPr lang="es-MX" sz="2800" dirty="0" smtClean="0"/>
          </a:p>
          <a:p>
            <a:pPr marL="742950" lvl="1" indent="-285750">
              <a:buFont typeface="Arial" panose="020B0604020202020204" pitchFamily="34" charset="0"/>
              <a:buChar char="•"/>
            </a:pPr>
            <a:r>
              <a:rPr lang="es-MX" sz="2800" dirty="0" smtClean="0"/>
              <a:t>Es la experiencia </a:t>
            </a:r>
            <a:r>
              <a:rPr lang="es-MX" sz="2800" dirty="0"/>
              <a:t>que el pueblo de Dios tiene de la acción liberadora </a:t>
            </a:r>
            <a:r>
              <a:rPr lang="es-MX" sz="2800" dirty="0" smtClean="0"/>
              <a:t>de Dios.</a:t>
            </a:r>
            <a:endParaRPr lang="es-MX" sz="2800" dirty="0"/>
          </a:p>
          <a:p>
            <a:endParaRPr lang="es-MX" sz="2800" dirty="0"/>
          </a:p>
          <a:p>
            <a:r>
              <a:rPr lang="es-MX" sz="2800" dirty="0" smtClean="0"/>
              <a:t>- “</a:t>
            </a:r>
            <a:r>
              <a:rPr lang="es-MX" sz="2800" dirty="0"/>
              <a:t>MUNDO DE LA CARCELACIÓN”.</a:t>
            </a:r>
          </a:p>
          <a:p>
            <a:endParaRPr lang="es-MX" sz="2800" dirty="0"/>
          </a:p>
          <a:p>
            <a:r>
              <a:rPr lang="es-MX" sz="2800" dirty="0" smtClean="0"/>
              <a:t>- El </a:t>
            </a:r>
            <a:r>
              <a:rPr lang="es-MX" sz="2800" dirty="0"/>
              <a:t>“AMOR” no alcanza</a:t>
            </a:r>
            <a:r>
              <a:rPr lang="es-MX" sz="2800" dirty="0" smtClean="0"/>
              <a:t>.</a:t>
            </a:r>
          </a:p>
          <a:p>
            <a:endParaRPr lang="es-MX" sz="2800" dirty="0"/>
          </a:p>
          <a:p>
            <a:r>
              <a:rPr lang="es-MX" sz="2800" dirty="0" smtClean="0"/>
              <a:t>Proponemos </a:t>
            </a:r>
            <a:r>
              <a:rPr lang="es-MX" sz="2800" dirty="0"/>
              <a:t>un recorrido para formarnos y hablar un mismo lenguaje:</a:t>
            </a:r>
          </a:p>
        </p:txBody>
      </p:sp>
    </p:spTree>
    <p:extLst>
      <p:ext uri="{BB962C8B-B14F-4D97-AF65-F5344CB8AC3E}">
        <p14:creationId xmlns:p14="http://schemas.microsoft.com/office/powerpoint/2010/main" val="2058539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Rectángulo 3"/>
          <p:cNvSpPr/>
          <p:nvPr/>
        </p:nvSpPr>
        <p:spPr>
          <a:xfrm>
            <a:off x="432297" y="2901434"/>
            <a:ext cx="11194347" cy="923330"/>
          </a:xfrm>
          <a:prstGeom prst="rect">
            <a:avLst/>
          </a:prstGeom>
        </p:spPr>
        <p:txBody>
          <a:bodyPr wrap="none">
            <a:spAutoFit/>
          </a:bodyPr>
          <a:lstStyle/>
          <a:p>
            <a:r>
              <a:rPr lang="es-AR" sz="5400" b="1" i="1" smtClean="0"/>
              <a:t>-	El antiguo testamento nos prepara:</a:t>
            </a:r>
            <a:endParaRPr lang="es-AR" sz="5400" b="1" i="1" dirty="0"/>
          </a:p>
        </p:txBody>
      </p:sp>
    </p:spTree>
    <p:extLst>
      <p:ext uri="{BB962C8B-B14F-4D97-AF65-F5344CB8AC3E}">
        <p14:creationId xmlns:p14="http://schemas.microsoft.com/office/powerpoint/2010/main" val="21843698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1534885" y="1012371"/>
            <a:ext cx="9650186" cy="4247317"/>
          </a:xfrm>
          <a:prstGeom prst="rect">
            <a:avLst/>
          </a:prstGeom>
        </p:spPr>
        <p:txBody>
          <a:bodyPr wrap="square">
            <a:spAutoFit/>
          </a:bodyPr>
          <a:lstStyle/>
          <a:p>
            <a:r>
              <a:rPr lang="es-MX" sz="5400" dirty="0" smtClean="0"/>
              <a:t>A.	Génesis 4, 9: Entonces el Señor preguntó a Caín: «¿Dónde está tu hermano Abel?». «No lo sé», respondió Caín. «¿Acaso yo soy el guardián de mi hermano?».</a:t>
            </a:r>
            <a:endParaRPr lang="es-AR" sz="5400" dirty="0"/>
          </a:p>
        </p:txBody>
      </p:sp>
    </p:spTree>
    <p:extLst>
      <p:ext uri="{BB962C8B-B14F-4D97-AF65-F5344CB8AC3E}">
        <p14:creationId xmlns:p14="http://schemas.microsoft.com/office/powerpoint/2010/main" val="15098801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1338943" y="391886"/>
            <a:ext cx="10368643" cy="5909310"/>
          </a:xfrm>
          <a:prstGeom prst="rect">
            <a:avLst/>
          </a:prstGeom>
        </p:spPr>
        <p:txBody>
          <a:bodyPr wrap="square">
            <a:spAutoFit/>
          </a:bodyPr>
          <a:lstStyle/>
          <a:p>
            <a:r>
              <a:rPr lang="es-MX" sz="5400" dirty="0"/>
              <a:t>B.	Ex 3, 9-10: “Así pues, el clamor de los israelitas ha llegado hasta mí y he visto la opresión con que los egipcios los oprimen. Ahora, pues, ve, yo te envío al Faraón, para que saques a mi pueblo, los israelitas de Egipto.”</a:t>
            </a:r>
            <a:endParaRPr lang="es-AR" sz="5400" dirty="0"/>
          </a:p>
        </p:txBody>
      </p:sp>
    </p:spTree>
    <p:extLst>
      <p:ext uri="{BB962C8B-B14F-4D97-AF65-F5344CB8AC3E}">
        <p14:creationId xmlns:p14="http://schemas.microsoft.com/office/powerpoint/2010/main" val="91566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Rectángulo 2"/>
          <p:cNvSpPr/>
          <p:nvPr/>
        </p:nvSpPr>
        <p:spPr>
          <a:xfrm>
            <a:off x="571500" y="117693"/>
            <a:ext cx="11266714" cy="6740307"/>
          </a:xfrm>
          <a:prstGeom prst="rect">
            <a:avLst/>
          </a:prstGeom>
        </p:spPr>
        <p:txBody>
          <a:bodyPr wrap="square">
            <a:spAutoFit/>
          </a:bodyPr>
          <a:lstStyle/>
          <a:p>
            <a:r>
              <a:rPr lang="es-MX" sz="3600" dirty="0"/>
              <a:t>C.	Ex. 14, 15-55 (El Paso del Mar Rojo): Ante los gritos del pueblo, por miedo. Dios manda: reanuden la marcha. Moisés levanta el bastón sobre el mar y lo divide en dos. Crúcenlo a pie. Y el corazón de los egipcios se endureció. Dice el Señor: Así me cubriré de gloria y los egipcios sabrán que soy el Señor. Dios es quien obra. La nube era tenebrosa para unos, mientras que para los otros iluminaba la noche. El Señor hizo retroceder el mar con un fuerte viento </a:t>
            </a:r>
            <a:r>
              <a:rPr lang="es-MX" sz="3600" dirty="0" smtClean="0"/>
              <a:t>del este, </a:t>
            </a:r>
            <a:r>
              <a:rPr lang="es-MX" sz="3600" dirty="0"/>
              <a:t>que sopló toda la noche y transformó el mar en tierra seca y los israelitas entraron a pie en el cauce del mar, mientras las aguas formaban una muralla a derecha e izquierda (toda una epopeya) … </a:t>
            </a:r>
            <a:endParaRPr lang="es-AR" sz="3600" dirty="0"/>
          </a:p>
        </p:txBody>
      </p:sp>
    </p:spTree>
    <p:extLst>
      <p:ext uri="{BB962C8B-B14F-4D97-AF65-F5344CB8AC3E}">
        <p14:creationId xmlns:p14="http://schemas.microsoft.com/office/powerpoint/2010/main" val="3465215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5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ángulo 1"/>
          <p:cNvSpPr/>
          <p:nvPr/>
        </p:nvSpPr>
        <p:spPr>
          <a:xfrm>
            <a:off x="326571" y="424544"/>
            <a:ext cx="11642272" cy="6186309"/>
          </a:xfrm>
          <a:prstGeom prst="rect">
            <a:avLst/>
          </a:prstGeom>
        </p:spPr>
        <p:txBody>
          <a:bodyPr wrap="square">
            <a:spAutoFit/>
          </a:bodyPr>
          <a:lstStyle/>
          <a:p>
            <a:r>
              <a:rPr lang="es-MX" sz="3600" dirty="0" smtClean="0"/>
              <a:t>… Los </a:t>
            </a:r>
            <a:r>
              <a:rPr lang="es-MX" sz="3600" dirty="0"/>
              <a:t>egipcios los persiguieron, sembró la confusión entre ellos, frenó las ruedas de sus carros de guerra, haciendo que avanzaran con dificultad. Los egipcios exclamaron: 'Huyamos de Israel, porque el Señor combate en favor de ellos contra Egipto'. El Señor dijo a Moisés: 'Extiende tu mano sobre el mar, para que las aguas se vuelvan contra los egipcios, sus carros y sus guerreros'. Moisés extendió su mano sobre el mar y el mar volvió a su cauce. Aquel día, el Señor salvó a Israel de las manos de los egipcios. Israel fue testigo de la hazaña que el Señor realizó contra Egipto. El pueblo temió al Señor, y creyó en él y en Moisés, su servidor.</a:t>
            </a:r>
            <a:endParaRPr lang="es-AR" sz="3600" dirty="0"/>
          </a:p>
        </p:txBody>
      </p:sp>
    </p:spTree>
    <p:extLst>
      <p:ext uri="{BB962C8B-B14F-4D97-AF65-F5344CB8AC3E}">
        <p14:creationId xmlns:p14="http://schemas.microsoft.com/office/powerpoint/2010/main" val="87927500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450</Words>
  <Application>Microsoft Office PowerPoint</Application>
  <PresentationFormat>Panorámica</PresentationFormat>
  <Paragraphs>72</Paragraphs>
  <Slides>21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21</vt:i4>
      </vt:variant>
    </vt:vector>
  </HeadingPairs>
  <TitlesOfParts>
    <vt:vector size="28" baseType="lpstr">
      <vt:lpstr>Algerian</vt:lpstr>
      <vt:lpstr>Arial</vt:lpstr>
      <vt:lpstr>Calibri</vt:lpstr>
      <vt:lpstr>Calibri Light</vt:lpstr>
      <vt:lpstr>Cambria</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Javier</dc:creator>
  <cp:lastModifiedBy>Javier</cp:lastModifiedBy>
  <cp:revision>21</cp:revision>
  <dcterms:created xsi:type="dcterms:W3CDTF">2024-07-10T17:18:07Z</dcterms:created>
  <dcterms:modified xsi:type="dcterms:W3CDTF">2024-07-14T22:37:23Z</dcterms:modified>
</cp:coreProperties>
</file>