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2" r:id="rId4"/>
    <p:sldId id="273" r:id="rId5"/>
    <p:sldId id="274" r:id="rId6"/>
    <p:sldId id="275" r:id="rId7"/>
    <p:sldId id="276" r:id="rId8"/>
    <p:sldId id="277" r:id="rId9"/>
    <p:sldId id="281" r:id="rId10"/>
    <p:sldId id="261" r:id="rId11"/>
    <p:sldId id="279" r:id="rId12"/>
    <p:sldId id="278" r:id="rId13"/>
    <p:sldId id="265" r:id="rId14"/>
    <p:sldId id="280" r:id="rId15"/>
    <p:sldId id="257" r:id="rId16"/>
    <p:sldId id="259" r:id="rId17"/>
    <p:sldId id="262" r:id="rId18"/>
    <p:sldId id="258" r:id="rId19"/>
    <p:sldId id="293" r:id="rId20"/>
    <p:sldId id="263" r:id="rId21"/>
    <p:sldId id="270" r:id="rId22"/>
    <p:sldId id="267" r:id="rId23"/>
    <p:sldId id="269" r:id="rId24"/>
    <p:sldId id="268" r:id="rId25"/>
    <p:sldId id="27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F86FD-A9A2-4C59-8342-B44C7C5D41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440FC04-0E78-477B-8FA1-07C477C42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65F4594-BCF8-4165-B272-2AA9DD32AE96}"/>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D67279E5-4499-4824-84F3-0D2794D6697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7A5B336-41A1-4977-967C-0E8060D46D57}"/>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414429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9717D-832D-4B24-89D6-432074778F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E63BD2A-C989-4D88-B894-8F2B1EB9A06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414374C-A3B2-48DA-8AA8-C5DC83E67985}"/>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93406850-5B22-41C7-8CC8-B458CC5E24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4220032-36D9-4635-B556-9CFE949227F4}"/>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181565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07FF22-3A2E-42E3-BF1A-6698B47416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83F70A4-290E-41FD-BE5E-6D0287C134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6D18D2-BDC1-41CD-8E7B-9673D8A5D8BB}"/>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96CCCDCF-8716-48EA-BC7D-84864D0E170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7D1DF66-7138-47F1-BD34-52835D2E7E77}"/>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24269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3F978-719F-4534-BAB7-3BC21E92C8E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8816638-8D01-4BEF-96D2-15A1EE3489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75DA951-2080-46DE-A472-8E0C6C9DAAB0}"/>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1D0DEA5D-6F96-49F9-B3CF-CDECFD0115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840D35-684F-4B1B-A6A4-05BC8D536C9B}"/>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190463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7DBF5-BB6F-4409-BFE5-A0163E3762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7EA7BF6-106D-4C1C-92FA-5ECBDE588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9C35F77-A353-4187-9497-0CB095790201}"/>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E2A5B3D1-6299-4F8A-B7A2-A127D57CA54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9B0641-90AF-4B75-ADB0-ED9FC6CFB8E5}"/>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345336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D096C-99D8-4771-A2D4-64833BE6C7B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3F0240B-F22D-4C4B-882F-8D36A41DE9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C008270-8C5B-4389-9EB9-1B215932E56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44409D9-4CC5-4BD1-AAD9-0050CCD993AB}"/>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6" name="Marcador de pie de página 5">
            <a:extLst>
              <a:ext uri="{FF2B5EF4-FFF2-40B4-BE49-F238E27FC236}">
                <a16:creationId xmlns:a16="http://schemas.microsoft.com/office/drawing/2014/main" id="{DAD44945-85EF-4B2E-902E-0962E2211E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06CEBBF-1606-4A90-BD42-1D4E0EA580FE}"/>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30531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5989A-B806-43FF-9E28-85B8CAD2EB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4D7D8B6-ED77-47DB-B886-5DF819D75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A791992-2D74-4D6B-9755-769D016AC8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BF11A988-899F-4E65-A671-25D89FA6F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60F8D4-2E57-482C-B1CC-D250C23786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659A919E-B20C-45B7-B6B2-2272B2A571A2}"/>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8" name="Marcador de pie de página 7">
            <a:extLst>
              <a:ext uri="{FF2B5EF4-FFF2-40B4-BE49-F238E27FC236}">
                <a16:creationId xmlns:a16="http://schemas.microsoft.com/office/drawing/2014/main" id="{D6F66878-32AA-4970-A109-8C32DC80378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D2D94F5-3F24-496C-AF46-5C9A994187A2}"/>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404161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3FF53-1600-474E-B78E-8AF9C15D696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932581E-1292-4263-807E-34493CC2B40B}"/>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4" name="Marcador de pie de página 3">
            <a:extLst>
              <a:ext uri="{FF2B5EF4-FFF2-40B4-BE49-F238E27FC236}">
                <a16:creationId xmlns:a16="http://schemas.microsoft.com/office/drawing/2014/main" id="{DC2C69A4-795B-4483-8861-46386D848AF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E3E73AE-80EA-41EC-B958-1DB084353BEF}"/>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181790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9590715-0290-4022-9046-7D0EFFF784DE}"/>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3" name="Marcador de pie de página 2">
            <a:extLst>
              <a:ext uri="{FF2B5EF4-FFF2-40B4-BE49-F238E27FC236}">
                <a16:creationId xmlns:a16="http://schemas.microsoft.com/office/drawing/2014/main" id="{FC7FE977-E3D0-4914-89FB-36293A4DB14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F1BCBBF-2057-4F89-A99C-D9D8B5536B56}"/>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97763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34142-0AEC-436C-82E9-ADA1FFA71D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6DF366A-4BC2-4350-A058-7BD2EF93E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F6E95CC-116E-4656-83BA-058EEBBE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E1A5A7-AC37-44F5-A34F-87703F05BA45}"/>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6" name="Marcador de pie de página 5">
            <a:extLst>
              <a:ext uri="{FF2B5EF4-FFF2-40B4-BE49-F238E27FC236}">
                <a16:creationId xmlns:a16="http://schemas.microsoft.com/office/drawing/2014/main" id="{1B350384-33A1-433C-88C2-76C116FDED3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D16D20C-DC7F-4338-8225-BC88447DDA2D}"/>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101448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4FA6E-EE1E-4BDF-8C3F-698AE696B1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9AB53E1-D046-4987-B558-B41053237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8838FEA9-1FCB-4659-9673-309B5B272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72AF56-25EC-4A2B-8A27-DB7BE4B82C23}"/>
              </a:ext>
            </a:extLst>
          </p:cNvPr>
          <p:cNvSpPr>
            <a:spLocks noGrp="1"/>
          </p:cNvSpPr>
          <p:nvPr>
            <p:ph type="dt" sz="half" idx="10"/>
          </p:nvPr>
        </p:nvSpPr>
        <p:spPr/>
        <p:txBody>
          <a:bodyPr/>
          <a:lstStyle/>
          <a:p>
            <a:fld id="{A4D053AD-D9B5-4712-9661-3942BB51F418}" type="datetimeFigureOut">
              <a:rPr lang="es-CL" smtClean="0"/>
              <a:t>02-05-2024</a:t>
            </a:fld>
            <a:endParaRPr lang="es-CL"/>
          </a:p>
        </p:txBody>
      </p:sp>
      <p:sp>
        <p:nvSpPr>
          <p:cNvPr id="6" name="Marcador de pie de página 5">
            <a:extLst>
              <a:ext uri="{FF2B5EF4-FFF2-40B4-BE49-F238E27FC236}">
                <a16:creationId xmlns:a16="http://schemas.microsoft.com/office/drawing/2014/main" id="{F28B6F93-B93B-4A54-BD00-D36DE058BB4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026CAFA-1140-46E6-BB8B-B9A0639B9427}"/>
              </a:ext>
            </a:extLst>
          </p:cNvPr>
          <p:cNvSpPr>
            <a:spLocks noGrp="1"/>
          </p:cNvSpPr>
          <p:nvPr>
            <p:ph type="sldNum" sz="quarter" idx="12"/>
          </p:nvPr>
        </p:nvSpPr>
        <p:spPr/>
        <p:txBody>
          <a:bodyPr/>
          <a:lstStyle/>
          <a:p>
            <a:fld id="{E54BBF6E-1659-419E-81D8-4181E0BFF703}" type="slidenum">
              <a:rPr lang="es-CL" smtClean="0"/>
              <a:t>‹Nº›</a:t>
            </a:fld>
            <a:endParaRPr lang="es-CL"/>
          </a:p>
        </p:txBody>
      </p:sp>
    </p:spTree>
    <p:extLst>
      <p:ext uri="{BB962C8B-B14F-4D97-AF65-F5344CB8AC3E}">
        <p14:creationId xmlns:p14="http://schemas.microsoft.com/office/powerpoint/2010/main" val="231096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9656B7-3BBD-4B2F-A00D-F0759BAF5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9B2D7C5-2AB0-45EA-AD3C-2692597D5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D85B8D5-6481-4F3C-B4C0-EB2B88A3B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053AD-D9B5-4712-9661-3942BB51F418}" type="datetimeFigureOut">
              <a:rPr lang="es-CL" smtClean="0"/>
              <a:t>02-05-2024</a:t>
            </a:fld>
            <a:endParaRPr lang="es-CL"/>
          </a:p>
        </p:txBody>
      </p:sp>
      <p:sp>
        <p:nvSpPr>
          <p:cNvPr id="5" name="Marcador de pie de página 4">
            <a:extLst>
              <a:ext uri="{FF2B5EF4-FFF2-40B4-BE49-F238E27FC236}">
                <a16:creationId xmlns:a16="http://schemas.microsoft.com/office/drawing/2014/main" id="{C7F77D6C-281E-4167-962B-2E9AC9E4F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3DDE8A1-7F00-4AE7-A50E-80E5D34A4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BF6E-1659-419E-81D8-4181E0BFF703}" type="slidenum">
              <a:rPr lang="es-CL" smtClean="0"/>
              <a:t>‹Nº›</a:t>
            </a:fld>
            <a:endParaRPr lang="es-CL"/>
          </a:p>
        </p:txBody>
      </p:sp>
    </p:spTree>
    <p:extLst>
      <p:ext uri="{BB962C8B-B14F-4D97-AF65-F5344CB8AC3E}">
        <p14:creationId xmlns:p14="http://schemas.microsoft.com/office/powerpoint/2010/main" val="10545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827BED3-4789-46F5-BA7C-C1C9366738E8}"/>
              </a:ext>
            </a:extLst>
          </p:cNvPr>
          <p:cNvPicPr>
            <a:picLocks noChangeAspect="1"/>
          </p:cNvPicPr>
          <p:nvPr/>
        </p:nvPicPr>
        <p:blipFill>
          <a:blip r:embed="rId2"/>
          <a:stretch>
            <a:fillRect/>
          </a:stretch>
        </p:blipFill>
        <p:spPr>
          <a:xfrm>
            <a:off x="7966213" y="929540"/>
            <a:ext cx="3377647" cy="4998918"/>
          </a:xfrm>
          <a:prstGeom prst="rect">
            <a:avLst/>
          </a:prstGeom>
        </p:spPr>
      </p:pic>
      <p:sp>
        <p:nvSpPr>
          <p:cNvPr id="2" name="CuadroTexto 1">
            <a:extLst>
              <a:ext uri="{FF2B5EF4-FFF2-40B4-BE49-F238E27FC236}">
                <a16:creationId xmlns:a16="http://schemas.microsoft.com/office/drawing/2014/main" id="{607069F2-D444-4475-BE63-280432526F84}"/>
              </a:ext>
            </a:extLst>
          </p:cNvPr>
          <p:cNvSpPr txBox="1"/>
          <p:nvPr/>
        </p:nvSpPr>
        <p:spPr>
          <a:xfrm>
            <a:off x="8971722" y="6334539"/>
            <a:ext cx="2873159" cy="369332"/>
          </a:xfrm>
          <a:prstGeom prst="rect">
            <a:avLst/>
          </a:prstGeom>
          <a:noFill/>
        </p:spPr>
        <p:txBody>
          <a:bodyPr wrap="none" rtlCol="0">
            <a:spAutoFit/>
          </a:bodyPr>
          <a:lstStyle/>
          <a:p>
            <a:r>
              <a:rPr lang="es-ES" dirty="0"/>
              <a:t>Preparado por Jaime Michea</a:t>
            </a:r>
            <a:endParaRPr lang="es-CL" dirty="0"/>
          </a:p>
        </p:txBody>
      </p:sp>
      <p:sp>
        <p:nvSpPr>
          <p:cNvPr id="3" name="CuadroTexto 2">
            <a:extLst>
              <a:ext uri="{FF2B5EF4-FFF2-40B4-BE49-F238E27FC236}">
                <a16:creationId xmlns:a16="http://schemas.microsoft.com/office/drawing/2014/main" id="{7519E70B-9C09-D06B-E1C1-6BC8ED957222}"/>
              </a:ext>
            </a:extLst>
          </p:cNvPr>
          <p:cNvSpPr txBox="1"/>
          <p:nvPr/>
        </p:nvSpPr>
        <p:spPr>
          <a:xfrm>
            <a:off x="1663147" y="1966622"/>
            <a:ext cx="8309113" cy="1015663"/>
          </a:xfrm>
          <a:prstGeom prst="rect">
            <a:avLst/>
          </a:prstGeom>
          <a:noFill/>
        </p:spPr>
        <p:txBody>
          <a:bodyPr wrap="square" rtlCol="0">
            <a:spAutoFit/>
          </a:bodyPr>
          <a:lstStyle/>
          <a:p>
            <a:r>
              <a:rPr lang="es-CL" sz="3000" b="1" dirty="0">
                <a:solidFill>
                  <a:srgbClr val="FF0000"/>
                </a:solidFill>
                <a:latin typeface="Bell MT" panose="02020503060305020303" pitchFamily="18" charset="0"/>
              </a:rPr>
              <a:t>El movimiento profético</a:t>
            </a:r>
            <a:endParaRPr lang="es-CL" sz="3000" dirty="0">
              <a:latin typeface="Bell MT" panose="02020503060305020303" pitchFamily="18" charset="0"/>
            </a:endParaRPr>
          </a:p>
          <a:p>
            <a:pPr marL="342900" indent="-342900">
              <a:buAutoNum type="arabicPeriod"/>
            </a:pPr>
            <a:endParaRPr lang="es-CL" sz="3000" dirty="0">
              <a:latin typeface="Bell MT" panose="02020503060305020303" pitchFamily="18" charset="0"/>
            </a:endParaRPr>
          </a:p>
        </p:txBody>
      </p:sp>
    </p:spTree>
    <p:extLst>
      <p:ext uri="{BB962C8B-B14F-4D97-AF65-F5344CB8AC3E}">
        <p14:creationId xmlns:p14="http://schemas.microsoft.com/office/powerpoint/2010/main" val="231821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399EFB7-4EA6-473F-BE73-4B4E4279D7A4}"/>
              </a:ext>
            </a:extLst>
          </p:cNvPr>
          <p:cNvSpPr txBox="1"/>
          <p:nvPr/>
        </p:nvSpPr>
        <p:spPr>
          <a:xfrm>
            <a:off x="351180" y="205409"/>
            <a:ext cx="6096000" cy="400110"/>
          </a:xfrm>
          <a:prstGeom prst="rect">
            <a:avLst/>
          </a:prstGeom>
          <a:noFill/>
        </p:spPr>
        <p:txBody>
          <a:bodyPr wrap="square">
            <a:spAutoFit/>
          </a:bodyPr>
          <a:lstStyle/>
          <a:p>
            <a:r>
              <a:rPr lang="es-ES" sz="2000" b="1" dirty="0">
                <a:solidFill>
                  <a:srgbClr val="C00000"/>
                </a:solidFill>
                <a:latin typeface="Bell MT" panose="02020503060305020303" pitchFamily="18" charset="0"/>
              </a:rPr>
              <a:t>2. Raíces del profetismo en Israel</a:t>
            </a:r>
          </a:p>
        </p:txBody>
      </p:sp>
      <p:sp>
        <p:nvSpPr>
          <p:cNvPr id="5" name="CuadroTexto 4">
            <a:extLst>
              <a:ext uri="{FF2B5EF4-FFF2-40B4-BE49-F238E27FC236}">
                <a16:creationId xmlns:a16="http://schemas.microsoft.com/office/drawing/2014/main" id="{FE6C49A9-C3CC-4A0F-AF8E-D0E51B88666D}"/>
              </a:ext>
            </a:extLst>
          </p:cNvPr>
          <p:cNvSpPr txBox="1"/>
          <p:nvPr/>
        </p:nvSpPr>
        <p:spPr>
          <a:xfrm>
            <a:off x="351180" y="1401706"/>
            <a:ext cx="11317357" cy="3046988"/>
          </a:xfrm>
          <a:prstGeom prst="rect">
            <a:avLst/>
          </a:prstGeom>
          <a:noFill/>
        </p:spPr>
        <p:txBody>
          <a:bodyPr wrap="square">
            <a:spAutoFit/>
          </a:bodyPr>
          <a:lstStyle/>
          <a:p>
            <a:pPr marL="342900" indent="-342900">
              <a:buAutoNum type="alphaLcPeriod"/>
            </a:pPr>
            <a:r>
              <a:rPr lang="es-ES" sz="2400" dirty="0">
                <a:latin typeface="Bell MT" panose="02020503060305020303" pitchFamily="18" charset="0"/>
              </a:rPr>
              <a:t>Los profetas no son exclusivos del pueblo de Israel, pues el movimiento profético existió antes en Babilonia y Egipto. Israel va a conocer este movimiento y va a heredar dicha tradición.</a:t>
            </a:r>
          </a:p>
          <a:p>
            <a:endParaRPr lang="es-ES" sz="2400" dirty="0">
              <a:latin typeface="Bell MT" panose="02020503060305020303" pitchFamily="18" charset="0"/>
            </a:endParaRPr>
          </a:p>
          <a:p>
            <a:pPr marL="342900" indent="-342900">
              <a:buAutoNum type="alphaLcPeriod"/>
            </a:pPr>
            <a:r>
              <a:rPr lang="es-ES" sz="2400" dirty="0">
                <a:latin typeface="Bell MT" panose="02020503060305020303" pitchFamily="18" charset="0"/>
              </a:rPr>
              <a:t>Israel le da una  nueva identidad, a  partir de su experiencia de </a:t>
            </a:r>
            <a:r>
              <a:rPr lang="es-ES" sz="2400" dirty="0" err="1">
                <a:latin typeface="Bell MT" panose="02020503060305020303" pitchFamily="18" charset="0"/>
              </a:rPr>
              <a:t>Yavé</a:t>
            </a:r>
            <a:r>
              <a:rPr lang="es-ES" sz="2400" dirty="0">
                <a:latin typeface="Bell MT" panose="02020503060305020303" pitchFamily="18" charset="0"/>
              </a:rPr>
              <a:t> .</a:t>
            </a:r>
          </a:p>
          <a:p>
            <a:pPr marL="342900" indent="-342900">
              <a:buAutoNum type="alphaLcPeriod"/>
            </a:pPr>
            <a:endParaRPr lang="es-ES" sz="2400" dirty="0">
              <a:latin typeface="Bell MT" panose="02020503060305020303" pitchFamily="18" charset="0"/>
            </a:endParaRPr>
          </a:p>
          <a:p>
            <a:endParaRPr lang="es-ES" sz="2400" dirty="0">
              <a:latin typeface="Bell MT" panose="02020503060305020303" pitchFamily="18" charset="0"/>
            </a:endParaRPr>
          </a:p>
          <a:p>
            <a:pPr marL="342900" indent="-342900">
              <a:buAutoNum type="alphaLcPeriod"/>
            </a:pPr>
            <a:r>
              <a:rPr lang="es-ES" sz="2400" dirty="0">
                <a:latin typeface="Bell MT" panose="02020503060305020303" pitchFamily="18" charset="0"/>
              </a:rPr>
              <a:t>Esta experiencia abarca entre 1030 al 450 a.C.</a:t>
            </a:r>
            <a:endParaRPr lang="es-CL" sz="2400" dirty="0">
              <a:latin typeface="Bell MT" panose="02020503060305020303" pitchFamily="18" charset="0"/>
            </a:endParaRPr>
          </a:p>
        </p:txBody>
      </p:sp>
    </p:spTree>
    <p:extLst>
      <p:ext uri="{BB962C8B-B14F-4D97-AF65-F5344CB8AC3E}">
        <p14:creationId xmlns:p14="http://schemas.microsoft.com/office/powerpoint/2010/main" val="25634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A5AACCD4-B16C-0943-6D19-315CC35F6B5B}"/>
              </a:ext>
            </a:extLst>
          </p:cNvPr>
          <p:cNvSpPr/>
          <p:nvPr/>
        </p:nvSpPr>
        <p:spPr>
          <a:xfrm>
            <a:off x="5334000" y="4573975"/>
            <a:ext cx="762000" cy="6990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 name="Imagen 1">
            <a:extLst>
              <a:ext uri="{FF2B5EF4-FFF2-40B4-BE49-F238E27FC236}">
                <a16:creationId xmlns:a16="http://schemas.microsoft.com/office/drawing/2014/main" id="{BD833EB6-9468-CC9B-AEBB-8D10D441FEFB}"/>
              </a:ext>
            </a:extLst>
          </p:cNvPr>
          <p:cNvPicPr>
            <a:picLocks noChangeAspect="1"/>
          </p:cNvPicPr>
          <p:nvPr/>
        </p:nvPicPr>
        <p:blipFill>
          <a:blip r:embed="rId2"/>
          <a:stretch>
            <a:fillRect/>
          </a:stretch>
        </p:blipFill>
        <p:spPr>
          <a:xfrm>
            <a:off x="3932094" y="1892102"/>
            <a:ext cx="3574357" cy="3574357"/>
          </a:xfrm>
          <a:prstGeom prst="rect">
            <a:avLst/>
          </a:prstGeom>
        </p:spPr>
      </p:pic>
      <p:sp>
        <p:nvSpPr>
          <p:cNvPr id="3" name="Rectángulo 2">
            <a:extLst>
              <a:ext uri="{FF2B5EF4-FFF2-40B4-BE49-F238E27FC236}">
                <a16:creationId xmlns:a16="http://schemas.microsoft.com/office/drawing/2014/main" id="{7E7AAE2E-9F7B-8F2F-B7FD-D5091515AAD5}"/>
              </a:ext>
            </a:extLst>
          </p:cNvPr>
          <p:cNvSpPr/>
          <p:nvPr/>
        </p:nvSpPr>
        <p:spPr>
          <a:xfrm>
            <a:off x="5006365" y="5428409"/>
            <a:ext cx="1353256" cy="1200329"/>
          </a:xfrm>
          <a:prstGeom prst="rect">
            <a:avLst/>
          </a:prstGeom>
        </p:spPr>
        <p:txBody>
          <a:bodyPr wrap="none">
            <a:spAutoFit/>
          </a:bodyPr>
          <a:lstStyle/>
          <a:p>
            <a:r>
              <a:rPr lang="es-CL" b="1" dirty="0"/>
              <a:t>El amanecer</a:t>
            </a:r>
          </a:p>
          <a:p>
            <a:r>
              <a:rPr lang="es-CL" dirty="0">
                <a:solidFill>
                  <a:srgbClr val="FF0000"/>
                </a:solidFill>
              </a:rPr>
              <a:t>Samuel</a:t>
            </a:r>
          </a:p>
          <a:p>
            <a:r>
              <a:rPr lang="es-CL" dirty="0" err="1">
                <a:solidFill>
                  <a:srgbClr val="FF0000"/>
                </a:solidFill>
              </a:rPr>
              <a:t>Ajias</a:t>
            </a:r>
            <a:endParaRPr lang="es-CL" dirty="0">
              <a:solidFill>
                <a:srgbClr val="FF0000"/>
              </a:solidFill>
            </a:endParaRPr>
          </a:p>
          <a:p>
            <a:r>
              <a:rPr lang="es-CL" dirty="0" err="1">
                <a:solidFill>
                  <a:srgbClr val="FF0000"/>
                </a:solidFill>
              </a:rPr>
              <a:t>Elias</a:t>
            </a:r>
            <a:r>
              <a:rPr lang="es-CL" dirty="0">
                <a:solidFill>
                  <a:srgbClr val="FF0000"/>
                </a:solidFill>
              </a:rPr>
              <a:t>-Eliseo</a:t>
            </a:r>
          </a:p>
        </p:txBody>
      </p:sp>
      <p:sp>
        <p:nvSpPr>
          <p:cNvPr id="5" name="Rectángulo 4">
            <a:extLst>
              <a:ext uri="{FF2B5EF4-FFF2-40B4-BE49-F238E27FC236}">
                <a16:creationId xmlns:a16="http://schemas.microsoft.com/office/drawing/2014/main" id="{BCA5F8AA-9362-6DC8-2B35-4BFD276596BC}"/>
              </a:ext>
            </a:extLst>
          </p:cNvPr>
          <p:cNvSpPr/>
          <p:nvPr/>
        </p:nvSpPr>
        <p:spPr>
          <a:xfrm>
            <a:off x="1697530" y="3188979"/>
            <a:ext cx="2029595" cy="923330"/>
          </a:xfrm>
          <a:prstGeom prst="rect">
            <a:avLst/>
          </a:prstGeom>
        </p:spPr>
        <p:txBody>
          <a:bodyPr wrap="none">
            <a:spAutoFit/>
          </a:bodyPr>
          <a:lstStyle/>
          <a:p>
            <a:r>
              <a:rPr lang="es-CL" b="1" dirty="0"/>
              <a:t>Antes del mediodía</a:t>
            </a:r>
          </a:p>
          <a:p>
            <a:r>
              <a:rPr lang="es-CL" dirty="0" err="1">
                <a:solidFill>
                  <a:srgbClr val="FF0000"/>
                </a:solidFill>
              </a:rPr>
              <a:t>Norte:Amos-Oseas</a:t>
            </a:r>
            <a:endParaRPr lang="es-CL" dirty="0">
              <a:solidFill>
                <a:srgbClr val="FF0000"/>
              </a:solidFill>
            </a:endParaRPr>
          </a:p>
          <a:p>
            <a:r>
              <a:rPr lang="es-CL" dirty="0" err="1">
                <a:solidFill>
                  <a:srgbClr val="FF0000"/>
                </a:solidFill>
              </a:rPr>
              <a:t>Sur:Miqueas-Isaias</a:t>
            </a:r>
            <a:endParaRPr lang="es-CL" dirty="0">
              <a:solidFill>
                <a:srgbClr val="FF0000"/>
              </a:solidFill>
            </a:endParaRPr>
          </a:p>
        </p:txBody>
      </p:sp>
      <p:sp>
        <p:nvSpPr>
          <p:cNvPr id="6" name="Rectángulo 5">
            <a:extLst>
              <a:ext uri="{FF2B5EF4-FFF2-40B4-BE49-F238E27FC236}">
                <a16:creationId xmlns:a16="http://schemas.microsoft.com/office/drawing/2014/main" id="{8EE9A874-BFFE-A423-B7B9-DB8FCCBC1B7B}"/>
              </a:ext>
            </a:extLst>
          </p:cNvPr>
          <p:cNvSpPr/>
          <p:nvPr/>
        </p:nvSpPr>
        <p:spPr>
          <a:xfrm>
            <a:off x="4906979" y="605519"/>
            <a:ext cx="1332416" cy="1477328"/>
          </a:xfrm>
          <a:prstGeom prst="rect">
            <a:avLst/>
          </a:prstGeom>
        </p:spPr>
        <p:txBody>
          <a:bodyPr wrap="none">
            <a:spAutoFit/>
          </a:bodyPr>
          <a:lstStyle/>
          <a:p>
            <a:r>
              <a:rPr lang="es-CL" b="1" dirty="0"/>
              <a:t>Al mediodía</a:t>
            </a:r>
          </a:p>
          <a:p>
            <a:r>
              <a:rPr lang="es-CL" dirty="0" err="1">
                <a:solidFill>
                  <a:srgbClr val="FF0000"/>
                </a:solidFill>
              </a:rPr>
              <a:t>Sofonias</a:t>
            </a:r>
            <a:endParaRPr lang="es-CL" dirty="0">
              <a:solidFill>
                <a:srgbClr val="FF0000"/>
              </a:solidFill>
            </a:endParaRPr>
          </a:p>
          <a:p>
            <a:r>
              <a:rPr lang="es-CL" dirty="0" err="1">
                <a:solidFill>
                  <a:srgbClr val="FF0000"/>
                </a:solidFill>
              </a:rPr>
              <a:t>Jeremias</a:t>
            </a:r>
            <a:endParaRPr lang="es-CL" dirty="0">
              <a:solidFill>
                <a:srgbClr val="FF0000"/>
              </a:solidFill>
            </a:endParaRPr>
          </a:p>
          <a:p>
            <a:r>
              <a:rPr lang="es-CL" dirty="0">
                <a:solidFill>
                  <a:srgbClr val="FF0000"/>
                </a:solidFill>
              </a:rPr>
              <a:t>Habacuc</a:t>
            </a:r>
          </a:p>
          <a:p>
            <a:endParaRPr lang="es-CL" b="1" dirty="0"/>
          </a:p>
        </p:txBody>
      </p:sp>
      <p:sp>
        <p:nvSpPr>
          <p:cNvPr id="8" name="Rectángulo 7">
            <a:extLst>
              <a:ext uri="{FF2B5EF4-FFF2-40B4-BE49-F238E27FC236}">
                <a16:creationId xmlns:a16="http://schemas.microsoft.com/office/drawing/2014/main" id="{329979AE-8FD4-C274-3F1B-BE411010CBD5}"/>
              </a:ext>
            </a:extLst>
          </p:cNvPr>
          <p:cNvSpPr/>
          <p:nvPr/>
        </p:nvSpPr>
        <p:spPr>
          <a:xfrm>
            <a:off x="7474816" y="3373646"/>
            <a:ext cx="2147191" cy="1200329"/>
          </a:xfrm>
          <a:prstGeom prst="rect">
            <a:avLst/>
          </a:prstGeom>
        </p:spPr>
        <p:txBody>
          <a:bodyPr wrap="none">
            <a:spAutoFit/>
          </a:bodyPr>
          <a:lstStyle/>
          <a:p>
            <a:r>
              <a:rPr lang="es-CL" b="1" dirty="0"/>
              <a:t>Al comenzar la tarde</a:t>
            </a:r>
          </a:p>
          <a:p>
            <a:r>
              <a:rPr lang="es-CL" dirty="0">
                <a:solidFill>
                  <a:srgbClr val="FF0000"/>
                </a:solidFill>
              </a:rPr>
              <a:t>Consuelo/Esperanza</a:t>
            </a:r>
          </a:p>
          <a:p>
            <a:r>
              <a:rPr lang="es-CL" dirty="0">
                <a:solidFill>
                  <a:srgbClr val="FF0000"/>
                </a:solidFill>
              </a:rPr>
              <a:t>Ezequiel</a:t>
            </a:r>
          </a:p>
          <a:p>
            <a:r>
              <a:rPr lang="es-CL" dirty="0">
                <a:solidFill>
                  <a:srgbClr val="FF0000"/>
                </a:solidFill>
              </a:rPr>
              <a:t>II </a:t>
            </a:r>
            <a:r>
              <a:rPr lang="es-CL" dirty="0" err="1">
                <a:solidFill>
                  <a:srgbClr val="FF0000"/>
                </a:solidFill>
              </a:rPr>
              <a:t>Isaias</a:t>
            </a:r>
            <a:endParaRPr lang="es-CL" dirty="0">
              <a:solidFill>
                <a:srgbClr val="FF0000"/>
              </a:solidFill>
            </a:endParaRPr>
          </a:p>
        </p:txBody>
      </p:sp>
      <p:sp>
        <p:nvSpPr>
          <p:cNvPr id="10" name="Rectángulo 9">
            <a:extLst>
              <a:ext uri="{FF2B5EF4-FFF2-40B4-BE49-F238E27FC236}">
                <a16:creationId xmlns:a16="http://schemas.microsoft.com/office/drawing/2014/main" id="{8EA09873-F040-D79C-6727-AB2DB10A0AE7}"/>
              </a:ext>
            </a:extLst>
          </p:cNvPr>
          <p:cNvSpPr/>
          <p:nvPr/>
        </p:nvSpPr>
        <p:spPr>
          <a:xfrm>
            <a:off x="626067" y="4174902"/>
            <a:ext cx="2729080" cy="1200329"/>
          </a:xfrm>
          <a:prstGeom prst="rect">
            <a:avLst/>
          </a:prstGeom>
        </p:spPr>
        <p:txBody>
          <a:bodyPr wrap="none">
            <a:spAutoFit/>
          </a:bodyPr>
          <a:lstStyle/>
          <a:p>
            <a:r>
              <a:rPr lang="es-CL" b="1" dirty="0"/>
              <a:t>El sol comienza a ocultarse</a:t>
            </a:r>
          </a:p>
          <a:p>
            <a:r>
              <a:rPr lang="es-CL" dirty="0">
                <a:solidFill>
                  <a:srgbClr val="FF0000"/>
                </a:solidFill>
              </a:rPr>
              <a:t>Ageo</a:t>
            </a:r>
          </a:p>
          <a:p>
            <a:r>
              <a:rPr lang="es-CL" dirty="0">
                <a:solidFill>
                  <a:srgbClr val="FF0000"/>
                </a:solidFill>
              </a:rPr>
              <a:t>I Zacarias</a:t>
            </a:r>
          </a:p>
          <a:p>
            <a:r>
              <a:rPr lang="es-CL" dirty="0">
                <a:solidFill>
                  <a:srgbClr val="FF0000"/>
                </a:solidFill>
              </a:rPr>
              <a:t>III </a:t>
            </a:r>
            <a:r>
              <a:rPr lang="es-CL" dirty="0" err="1">
                <a:solidFill>
                  <a:srgbClr val="FF0000"/>
                </a:solidFill>
              </a:rPr>
              <a:t>Isaias</a:t>
            </a:r>
            <a:endParaRPr lang="es-CL" dirty="0">
              <a:solidFill>
                <a:srgbClr val="FF0000"/>
              </a:solidFill>
            </a:endParaRPr>
          </a:p>
        </p:txBody>
      </p:sp>
      <p:sp>
        <p:nvSpPr>
          <p:cNvPr id="11" name="Rectángulo 10">
            <a:extLst>
              <a:ext uri="{FF2B5EF4-FFF2-40B4-BE49-F238E27FC236}">
                <a16:creationId xmlns:a16="http://schemas.microsoft.com/office/drawing/2014/main" id="{40E43B26-22E3-A666-D721-8215B29E2C1A}"/>
              </a:ext>
            </a:extLst>
          </p:cNvPr>
          <p:cNvSpPr/>
          <p:nvPr/>
        </p:nvSpPr>
        <p:spPr>
          <a:xfrm>
            <a:off x="2790344" y="2018392"/>
            <a:ext cx="1624419" cy="923330"/>
          </a:xfrm>
          <a:prstGeom prst="rect">
            <a:avLst/>
          </a:prstGeom>
        </p:spPr>
        <p:txBody>
          <a:bodyPr wrap="none">
            <a:spAutoFit/>
          </a:bodyPr>
          <a:lstStyle/>
          <a:p>
            <a:r>
              <a:rPr lang="es-CL" b="1" dirty="0"/>
              <a:t>El ocaso del sol</a:t>
            </a:r>
          </a:p>
          <a:p>
            <a:r>
              <a:rPr lang="es-CL" dirty="0">
                <a:solidFill>
                  <a:srgbClr val="FF0000"/>
                </a:solidFill>
              </a:rPr>
              <a:t>II Zacarias</a:t>
            </a:r>
          </a:p>
          <a:p>
            <a:r>
              <a:rPr lang="es-CL" dirty="0">
                <a:solidFill>
                  <a:srgbClr val="FF0000"/>
                </a:solidFill>
              </a:rPr>
              <a:t>Joel?</a:t>
            </a:r>
          </a:p>
        </p:txBody>
      </p:sp>
      <p:sp>
        <p:nvSpPr>
          <p:cNvPr id="14" name="CuadroTexto 13">
            <a:extLst>
              <a:ext uri="{FF2B5EF4-FFF2-40B4-BE49-F238E27FC236}">
                <a16:creationId xmlns:a16="http://schemas.microsoft.com/office/drawing/2014/main" id="{C4A18B23-CDDB-B01E-0CE3-27F3E14B4712}"/>
              </a:ext>
            </a:extLst>
          </p:cNvPr>
          <p:cNvSpPr txBox="1"/>
          <p:nvPr/>
        </p:nvSpPr>
        <p:spPr>
          <a:xfrm>
            <a:off x="259740" y="272880"/>
            <a:ext cx="6033054" cy="677108"/>
          </a:xfrm>
          <a:prstGeom prst="rect">
            <a:avLst/>
          </a:prstGeom>
          <a:noFill/>
        </p:spPr>
        <p:txBody>
          <a:bodyPr wrap="square">
            <a:spAutoFit/>
          </a:bodyPr>
          <a:lstStyle/>
          <a:p>
            <a:r>
              <a:rPr lang="es-ES" sz="2000" b="1" dirty="0">
                <a:solidFill>
                  <a:srgbClr val="C00000"/>
                </a:solidFill>
                <a:latin typeface="Bell MT" panose="02020503060305020303" pitchFamily="18" charset="0"/>
              </a:rPr>
              <a:t>3. Breve historia del movimiento profético</a:t>
            </a:r>
            <a:endParaRPr lang="es-ES" dirty="0"/>
          </a:p>
          <a:p>
            <a:r>
              <a:rPr lang="es-ES" dirty="0"/>
              <a:t> </a:t>
            </a:r>
            <a:endParaRPr lang="es-CL" dirty="0"/>
          </a:p>
        </p:txBody>
      </p:sp>
    </p:spTree>
    <p:extLst>
      <p:ext uri="{BB962C8B-B14F-4D97-AF65-F5344CB8AC3E}">
        <p14:creationId xmlns:p14="http://schemas.microsoft.com/office/powerpoint/2010/main" val="179277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216F0B8-16CB-4B5F-8F23-C6A21591F5AA}"/>
              </a:ext>
            </a:extLst>
          </p:cNvPr>
          <p:cNvSpPr txBox="1"/>
          <p:nvPr/>
        </p:nvSpPr>
        <p:spPr>
          <a:xfrm>
            <a:off x="259740" y="272880"/>
            <a:ext cx="6033054" cy="677108"/>
          </a:xfrm>
          <a:prstGeom prst="rect">
            <a:avLst/>
          </a:prstGeom>
          <a:noFill/>
        </p:spPr>
        <p:txBody>
          <a:bodyPr wrap="square">
            <a:spAutoFit/>
          </a:bodyPr>
          <a:lstStyle/>
          <a:p>
            <a:r>
              <a:rPr lang="es-ES" sz="2000" b="1" dirty="0">
                <a:solidFill>
                  <a:srgbClr val="C00000"/>
                </a:solidFill>
                <a:latin typeface="Bell MT" panose="02020503060305020303" pitchFamily="18" charset="0"/>
              </a:rPr>
              <a:t>3. Breve historia del movimiento profético</a:t>
            </a:r>
            <a:endParaRPr lang="es-ES" dirty="0"/>
          </a:p>
          <a:p>
            <a:r>
              <a:rPr lang="es-ES" dirty="0"/>
              <a:t> </a:t>
            </a:r>
            <a:endParaRPr lang="es-CL" dirty="0"/>
          </a:p>
        </p:txBody>
      </p:sp>
      <p:sp>
        <p:nvSpPr>
          <p:cNvPr id="9" name="CuadroTexto 8">
            <a:extLst>
              <a:ext uri="{FF2B5EF4-FFF2-40B4-BE49-F238E27FC236}">
                <a16:creationId xmlns:a16="http://schemas.microsoft.com/office/drawing/2014/main" id="{4F304F55-7A3C-4366-B82F-019C25153466}"/>
              </a:ext>
            </a:extLst>
          </p:cNvPr>
          <p:cNvSpPr txBox="1"/>
          <p:nvPr/>
        </p:nvSpPr>
        <p:spPr>
          <a:xfrm>
            <a:off x="259740" y="1145707"/>
            <a:ext cx="11426694" cy="4154984"/>
          </a:xfrm>
          <a:prstGeom prst="rect">
            <a:avLst/>
          </a:prstGeom>
          <a:noFill/>
        </p:spPr>
        <p:txBody>
          <a:bodyPr wrap="square">
            <a:spAutoFit/>
          </a:bodyPr>
          <a:lstStyle/>
          <a:p>
            <a:pPr marL="342900" indent="-342900">
              <a:buAutoNum type="arabicPeriod"/>
            </a:pPr>
            <a:r>
              <a:rPr lang="es-ES" sz="2200" b="1" dirty="0">
                <a:solidFill>
                  <a:srgbClr val="C00000"/>
                </a:solidFill>
                <a:latin typeface="Bell MT" panose="02020503060305020303" pitchFamily="18" charset="0"/>
              </a:rPr>
              <a:t>Los inicios – el amanecer (desde el  1030 hasta el  800 </a:t>
            </a:r>
            <a:r>
              <a:rPr lang="es-ES" sz="2200" b="1" dirty="0" err="1">
                <a:solidFill>
                  <a:srgbClr val="C00000"/>
                </a:solidFill>
                <a:latin typeface="Bell MT" panose="02020503060305020303" pitchFamily="18" charset="0"/>
              </a:rPr>
              <a:t>aC</a:t>
            </a:r>
            <a:r>
              <a:rPr lang="es-ES" sz="2200" b="1" dirty="0">
                <a:solidFill>
                  <a:srgbClr val="C00000"/>
                </a:solidFill>
                <a:latin typeface="Bell MT" panose="02020503060305020303" pitchFamily="18" charset="0"/>
              </a:rPr>
              <a:t>)</a:t>
            </a:r>
          </a:p>
          <a:p>
            <a:br>
              <a:rPr lang="es-ES" sz="2200" dirty="0">
                <a:latin typeface="Bell MT" panose="02020503060305020303" pitchFamily="18" charset="0"/>
              </a:rPr>
            </a:br>
            <a:r>
              <a:rPr lang="es-ES" sz="2200" dirty="0">
                <a:latin typeface="Bell MT" panose="02020503060305020303" pitchFamily="18" charset="0"/>
              </a:rPr>
              <a:t>Esta época está caracterizada por la existencia de grupos de personas que cantan, que danzan, que entrar en éxtasis o trance para tener su experiencia de Dios (1 Sam 10,5-13). Propiamente no tienen características proféticas, pero sí buscan motivar a la gente para que permanezcan fieles al Señor.</a:t>
            </a:r>
          </a:p>
          <a:p>
            <a:endParaRPr lang="es-ES" sz="2200" dirty="0">
              <a:latin typeface="Bell MT" panose="02020503060305020303" pitchFamily="18" charset="0"/>
            </a:endParaRPr>
          </a:p>
          <a:p>
            <a:r>
              <a:rPr lang="es-ES" sz="2200" dirty="0">
                <a:latin typeface="Bell MT" panose="02020503060305020303" pitchFamily="18" charset="0"/>
              </a:rPr>
              <a:t>Posteriormente evolucionan y aparecen profetas individuales como </a:t>
            </a:r>
            <a:r>
              <a:rPr lang="es-ES" sz="2200" b="1" dirty="0">
                <a:solidFill>
                  <a:srgbClr val="C00000"/>
                </a:solidFill>
                <a:latin typeface="Bell MT" panose="02020503060305020303" pitchFamily="18" charset="0"/>
              </a:rPr>
              <a:t>Samuel, Gad, Natán, Elías, Eliseo</a:t>
            </a:r>
            <a:r>
              <a:rPr lang="es-ES" sz="2200" dirty="0">
                <a:latin typeface="Bell MT" panose="02020503060305020303" pitchFamily="18" charset="0"/>
              </a:rPr>
              <a:t>.  Su característica básica es estar cercano al Rey, pero manteniendo una independencia y libertad crítica.  </a:t>
            </a:r>
          </a:p>
          <a:p>
            <a:endParaRPr lang="es-ES" sz="2200" dirty="0">
              <a:latin typeface="Bell MT" panose="02020503060305020303" pitchFamily="18" charset="0"/>
            </a:endParaRPr>
          </a:p>
          <a:p>
            <a:r>
              <a:rPr lang="es-ES" sz="2200" dirty="0">
                <a:solidFill>
                  <a:srgbClr val="FF0000"/>
                </a:solidFill>
                <a:latin typeface="Bell MT" panose="02020503060305020303" pitchFamily="18" charset="0"/>
              </a:rPr>
              <a:t>Es decir, más que hablar al pueblo hablan al rey sobre lo que sucede en el pueblo</a:t>
            </a:r>
          </a:p>
        </p:txBody>
      </p:sp>
    </p:spTree>
    <p:extLst>
      <p:ext uri="{BB962C8B-B14F-4D97-AF65-F5344CB8AC3E}">
        <p14:creationId xmlns:p14="http://schemas.microsoft.com/office/powerpoint/2010/main" val="25901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F5C7BC-2AC7-49D0-A299-63EFBFB0230E}"/>
              </a:ext>
            </a:extLst>
          </p:cNvPr>
          <p:cNvSpPr txBox="1"/>
          <p:nvPr/>
        </p:nvSpPr>
        <p:spPr>
          <a:xfrm>
            <a:off x="324677" y="808721"/>
            <a:ext cx="11290853" cy="1446550"/>
          </a:xfrm>
          <a:prstGeom prst="rect">
            <a:avLst/>
          </a:prstGeom>
          <a:noFill/>
        </p:spPr>
        <p:txBody>
          <a:bodyPr wrap="square">
            <a:spAutoFit/>
          </a:bodyPr>
          <a:lstStyle/>
          <a:p>
            <a:pPr algn="just"/>
            <a:r>
              <a:rPr lang="es-ES" sz="2200" dirty="0">
                <a:latin typeface="Bell MT" panose="02020503060305020303" pitchFamily="18" charset="0"/>
              </a:rPr>
              <a:t>2. </a:t>
            </a:r>
            <a:r>
              <a:rPr lang="es-ES" sz="2200" b="1" dirty="0">
                <a:solidFill>
                  <a:srgbClr val="C00000"/>
                </a:solidFill>
                <a:latin typeface="Bell MT" panose="02020503060305020303" pitchFamily="18" charset="0"/>
              </a:rPr>
              <a:t>La época del siglo de oro – antes del mediodía (desde el año 800 al 700 a.C.)</a:t>
            </a:r>
          </a:p>
          <a:p>
            <a:pPr algn="just"/>
            <a:r>
              <a:rPr lang="es-ES" sz="2200" dirty="0">
                <a:latin typeface="Bell MT" panose="02020503060305020303" pitchFamily="18" charset="0"/>
              </a:rPr>
              <a:t>Estamos en una nueva época. Los reyes, la corte real, la religión  y la ciudad se han corrompido, la idolatría y la explotación contra los pobres es un hecho diario. En esta época aparecen </a:t>
            </a:r>
            <a:r>
              <a:rPr lang="es-ES" sz="2200" dirty="0">
                <a:solidFill>
                  <a:srgbClr val="C00000"/>
                </a:solidFill>
                <a:latin typeface="Bell MT" panose="02020503060305020303" pitchFamily="18" charset="0"/>
              </a:rPr>
              <a:t>Amós y Oseas en el Reino del Norte </a:t>
            </a:r>
            <a:r>
              <a:rPr lang="es-ES" sz="2200" dirty="0">
                <a:latin typeface="Bell MT" panose="02020503060305020303" pitchFamily="18" charset="0"/>
              </a:rPr>
              <a:t>y </a:t>
            </a:r>
            <a:r>
              <a:rPr lang="es-ES" sz="2200" dirty="0">
                <a:solidFill>
                  <a:srgbClr val="C00000"/>
                </a:solidFill>
                <a:latin typeface="Bell MT" panose="02020503060305020303" pitchFamily="18" charset="0"/>
              </a:rPr>
              <a:t>Miqueas e Isaías en el Reino del Sur.</a:t>
            </a:r>
          </a:p>
        </p:txBody>
      </p:sp>
      <p:sp>
        <p:nvSpPr>
          <p:cNvPr id="7" name="CuadroTexto 6">
            <a:extLst>
              <a:ext uri="{FF2B5EF4-FFF2-40B4-BE49-F238E27FC236}">
                <a16:creationId xmlns:a16="http://schemas.microsoft.com/office/drawing/2014/main" id="{C76D3460-DA40-45F4-8356-B34C75C71745}"/>
              </a:ext>
            </a:extLst>
          </p:cNvPr>
          <p:cNvSpPr txBox="1"/>
          <p:nvPr/>
        </p:nvSpPr>
        <p:spPr>
          <a:xfrm>
            <a:off x="324678" y="2456656"/>
            <a:ext cx="11290852" cy="2123658"/>
          </a:xfrm>
          <a:prstGeom prst="rect">
            <a:avLst/>
          </a:prstGeom>
          <a:noFill/>
        </p:spPr>
        <p:txBody>
          <a:bodyPr wrap="square">
            <a:spAutoFit/>
          </a:bodyPr>
          <a:lstStyle/>
          <a:p>
            <a:r>
              <a:rPr lang="es-ES" sz="2200" dirty="0">
                <a:latin typeface="Bell MT" panose="02020503060305020303" pitchFamily="18" charset="0"/>
              </a:rPr>
              <a:t>3. </a:t>
            </a:r>
            <a:r>
              <a:rPr lang="es-ES" sz="2200" b="1" dirty="0">
                <a:solidFill>
                  <a:srgbClr val="C00000"/>
                </a:solidFill>
                <a:latin typeface="Bell MT" panose="02020503060305020303" pitchFamily="18" charset="0"/>
              </a:rPr>
              <a:t>El trío de la desesperanza – al mediodía  (año 700 al 600 a.C.)</a:t>
            </a:r>
          </a:p>
          <a:p>
            <a:r>
              <a:rPr lang="es-ES" sz="2200" dirty="0">
                <a:latin typeface="Bell MT" panose="02020503060305020303" pitchFamily="18" charset="0"/>
              </a:rPr>
              <a:t>Los profetas de esta época son:  Sofonías, Jeremías, Habacuc que tratan diversidad de problemáticas.  Proximidad del exilio babilónico.</a:t>
            </a:r>
          </a:p>
          <a:p>
            <a:r>
              <a:rPr lang="es-ES" sz="2200" dirty="0">
                <a:solidFill>
                  <a:srgbClr val="C00000"/>
                </a:solidFill>
                <a:latin typeface="Bell MT" panose="02020503060305020303" pitchFamily="18" charset="0"/>
              </a:rPr>
              <a:t>Sofonías</a:t>
            </a:r>
            <a:r>
              <a:rPr lang="es-ES" sz="2200" dirty="0">
                <a:latin typeface="Bell MT" panose="02020503060305020303" pitchFamily="18" charset="0"/>
              </a:rPr>
              <a:t> alienta, apoya la reforma religiosa del rey Josías.</a:t>
            </a:r>
          </a:p>
          <a:p>
            <a:r>
              <a:rPr lang="es-ES" sz="2200" dirty="0">
                <a:solidFill>
                  <a:srgbClr val="C00000"/>
                </a:solidFill>
                <a:latin typeface="Bell MT" panose="02020503060305020303" pitchFamily="18" charset="0"/>
              </a:rPr>
              <a:t>Habacuc</a:t>
            </a:r>
            <a:r>
              <a:rPr lang="es-ES" sz="2200" dirty="0">
                <a:latin typeface="Bell MT" panose="02020503060305020303" pitchFamily="18" charset="0"/>
              </a:rPr>
              <a:t> le reclama a Dios el ¿por qué las potencias extranjeras aplastan a los pueblos pequeños?</a:t>
            </a:r>
          </a:p>
          <a:p>
            <a:r>
              <a:rPr lang="es-ES" sz="2200" dirty="0">
                <a:solidFill>
                  <a:srgbClr val="C00000"/>
                </a:solidFill>
                <a:latin typeface="Bell MT" panose="02020503060305020303" pitchFamily="18" charset="0"/>
              </a:rPr>
              <a:t>Jeremías</a:t>
            </a:r>
            <a:r>
              <a:rPr lang="es-ES" sz="2200" dirty="0">
                <a:latin typeface="Bell MT" panose="02020503060305020303" pitchFamily="18" charset="0"/>
              </a:rPr>
              <a:t> anuncia la catástrofe de Judá, el exilio a Babilonia.</a:t>
            </a:r>
          </a:p>
        </p:txBody>
      </p:sp>
      <p:sp>
        <p:nvSpPr>
          <p:cNvPr id="9" name="CuadroTexto 8">
            <a:extLst>
              <a:ext uri="{FF2B5EF4-FFF2-40B4-BE49-F238E27FC236}">
                <a16:creationId xmlns:a16="http://schemas.microsoft.com/office/drawing/2014/main" id="{B85A846A-E2C7-4DDD-8ABD-C37B4FF76332}"/>
              </a:ext>
            </a:extLst>
          </p:cNvPr>
          <p:cNvSpPr txBox="1"/>
          <p:nvPr/>
        </p:nvSpPr>
        <p:spPr>
          <a:xfrm>
            <a:off x="324677" y="4954419"/>
            <a:ext cx="11463132" cy="1446550"/>
          </a:xfrm>
          <a:prstGeom prst="rect">
            <a:avLst/>
          </a:prstGeom>
          <a:noFill/>
        </p:spPr>
        <p:txBody>
          <a:bodyPr wrap="square">
            <a:spAutoFit/>
          </a:bodyPr>
          <a:lstStyle/>
          <a:p>
            <a:r>
              <a:rPr lang="es-ES" sz="2200" dirty="0">
                <a:latin typeface="Bell MT" panose="02020503060305020303" pitchFamily="18" charset="0"/>
              </a:rPr>
              <a:t>4. </a:t>
            </a:r>
            <a:r>
              <a:rPr lang="es-ES" sz="2200" b="1" dirty="0">
                <a:solidFill>
                  <a:srgbClr val="C00000"/>
                </a:solidFill>
                <a:latin typeface="Bell MT" panose="02020503060305020303" pitchFamily="18" charset="0"/>
              </a:rPr>
              <a:t>El dúo de la esperanza y el consuelo – al comenzar la tarde (desde el año 590 al 550 a.C.)</a:t>
            </a:r>
          </a:p>
          <a:p>
            <a:r>
              <a:rPr lang="es-ES" sz="2200" dirty="0">
                <a:latin typeface="Bell MT" panose="02020503060305020303" pitchFamily="18" charset="0"/>
              </a:rPr>
              <a:t>Es la época del exilio, en la que actúan  </a:t>
            </a:r>
            <a:r>
              <a:rPr lang="es-ES" sz="2200" dirty="0">
                <a:solidFill>
                  <a:srgbClr val="C00000"/>
                </a:solidFill>
                <a:latin typeface="Bell MT" panose="02020503060305020303" pitchFamily="18" charset="0"/>
              </a:rPr>
              <a:t>Ezequiel e Isaías III (</a:t>
            </a:r>
            <a:r>
              <a:rPr lang="es-ES" sz="2200" dirty="0" err="1">
                <a:solidFill>
                  <a:srgbClr val="C00000"/>
                </a:solidFill>
                <a:latin typeface="Bell MT" panose="02020503060305020303" pitchFamily="18" charset="0"/>
              </a:rPr>
              <a:t>Is</a:t>
            </a:r>
            <a:r>
              <a:rPr lang="es-ES" sz="2200" dirty="0">
                <a:solidFill>
                  <a:srgbClr val="C00000"/>
                </a:solidFill>
                <a:latin typeface="Bell MT" panose="02020503060305020303" pitchFamily="18" charset="0"/>
              </a:rPr>
              <a:t> 40-55) </a:t>
            </a:r>
            <a:r>
              <a:rPr lang="es-ES" sz="2200" dirty="0">
                <a:latin typeface="Bell MT" panose="02020503060305020303" pitchFamily="18" charset="0"/>
              </a:rPr>
              <a:t>.  El primero en un principio había anunciado la catástrofe de Judá, luego en el exilio animará y dará una visión optimista del futuro.</a:t>
            </a:r>
          </a:p>
        </p:txBody>
      </p:sp>
      <p:sp>
        <p:nvSpPr>
          <p:cNvPr id="2" name="CuadroTexto 1">
            <a:extLst>
              <a:ext uri="{FF2B5EF4-FFF2-40B4-BE49-F238E27FC236}">
                <a16:creationId xmlns:a16="http://schemas.microsoft.com/office/drawing/2014/main" id="{C7349F27-C720-2456-0A19-2ED9FCFA7A34}"/>
              </a:ext>
            </a:extLst>
          </p:cNvPr>
          <p:cNvSpPr txBox="1"/>
          <p:nvPr/>
        </p:nvSpPr>
        <p:spPr>
          <a:xfrm>
            <a:off x="324677" y="223182"/>
            <a:ext cx="6033054" cy="677108"/>
          </a:xfrm>
          <a:prstGeom prst="rect">
            <a:avLst/>
          </a:prstGeom>
          <a:noFill/>
        </p:spPr>
        <p:txBody>
          <a:bodyPr wrap="square">
            <a:spAutoFit/>
          </a:bodyPr>
          <a:lstStyle/>
          <a:p>
            <a:r>
              <a:rPr lang="es-ES" sz="2000" b="1" dirty="0">
                <a:solidFill>
                  <a:srgbClr val="C00000"/>
                </a:solidFill>
                <a:latin typeface="Bell MT" panose="02020503060305020303" pitchFamily="18" charset="0"/>
              </a:rPr>
              <a:t>3. Breve historia del movimiento profético</a:t>
            </a:r>
            <a:endParaRPr lang="es-ES" dirty="0"/>
          </a:p>
          <a:p>
            <a:r>
              <a:rPr lang="es-ES" dirty="0"/>
              <a:t> </a:t>
            </a:r>
            <a:endParaRPr lang="es-CL" dirty="0"/>
          </a:p>
        </p:txBody>
      </p:sp>
    </p:spTree>
    <p:extLst>
      <p:ext uri="{BB962C8B-B14F-4D97-AF65-F5344CB8AC3E}">
        <p14:creationId xmlns:p14="http://schemas.microsoft.com/office/powerpoint/2010/main" val="10629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7CD1866A-72B8-4043-859F-3D42C370ACEB}"/>
              </a:ext>
            </a:extLst>
          </p:cNvPr>
          <p:cNvSpPr txBox="1"/>
          <p:nvPr/>
        </p:nvSpPr>
        <p:spPr>
          <a:xfrm>
            <a:off x="410818" y="1065499"/>
            <a:ext cx="11290851" cy="2123658"/>
          </a:xfrm>
          <a:prstGeom prst="rect">
            <a:avLst/>
          </a:prstGeom>
          <a:noFill/>
        </p:spPr>
        <p:txBody>
          <a:bodyPr wrap="square">
            <a:spAutoFit/>
          </a:bodyPr>
          <a:lstStyle/>
          <a:p>
            <a:r>
              <a:rPr lang="es-ES" sz="2200" dirty="0">
                <a:latin typeface="Bell MT" panose="02020503060305020303" pitchFamily="18" charset="0"/>
              </a:rPr>
              <a:t>5</a:t>
            </a:r>
            <a:r>
              <a:rPr lang="es-ES" sz="2200" b="1" dirty="0">
                <a:latin typeface="Bell MT" panose="02020503060305020303" pitchFamily="18" charset="0"/>
              </a:rPr>
              <a:t>. </a:t>
            </a:r>
            <a:r>
              <a:rPr lang="es-ES" sz="2200" b="1" dirty="0">
                <a:solidFill>
                  <a:srgbClr val="C00000"/>
                </a:solidFill>
                <a:latin typeface="Bell MT" panose="02020503060305020303" pitchFamily="18" charset="0"/>
              </a:rPr>
              <a:t>El tiempo de la restauración, ¿qué restauración? – el sol comienza a ocultarse(del 550-450 a.C.)</a:t>
            </a:r>
          </a:p>
          <a:p>
            <a:r>
              <a:rPr lang="es-ES" sz="2200" dirty="0">
                <a:latin typeface="Bell MT" panose="02020503060305020303" pitchFamily="18" charset="0"/>
              </a:rPr>
              <a:t>El pueblo de Israel ha vuelto del destierro, todo está destruido y hay que reconstruir el Templo, el pueblo, su historia, etc.  En esta época aparecen profetas como </a:t>
            </a:r>
            <a:r>
              <a:rPr lang="es-ES" sz="2200" dirty="0">
                <a:solidFill>
                  <a:srgbClr val="FF0000"/>
                </a:solidFill>
                <a:latin typeface="Bell MT" panose="02020503060305020303" pitchFamily="18" charset="0"/>
              </a:rPr>
              <a:t>Ageo,  Primer Zacarías y el Tercer Isaías (</a:t>
            </a:r>
            <a:r>
              <a:rPr lang="es-ES" sz="2200" dirty="0" err="1">
                <a:solidFill>
                  <a:srgbClr val="FF0000"/>
                </a:solidFill>
                <a:latin typeface="Bell MT" panose="02020503060305020303" pitchFamily="18" charset="0"/>
              </a:rPr>
              <a:t>Is</a:t>
            </a:r>
            <a:r>
              <a:rPr lang="es-ES" sz="2200" dirty="0">
                <a:solidFill>
                  <a:srgbClr val="FF0000"/>
                </a:solidFill>
                <a:latin typeface="Bell MT" panose="02020503060305020303" pitchFamily="18" charset="0"/>
              </a:rPr>
              <a:t> 56-66)</a:t>
            </a:r>
            <a:r>
              <a:rPr lang="es-ES" sz="2200" dirty="0">
                <a:latin typeface="Bell MT" panose="02020503060305020303" pitchFamily="18" charset="0"/>
              </a:rPr>
              <a:t> .   ¿Qué se reconstruye?</a:t>
            </a:r>
          </a:p>
          <a:p>
            <a:endParaRPr lang="es-ES" sz="2200" dirty="0">
              <a:latin typeface="Bell MT" panose="02020503060305020303" pitchFamily="18" charset="0"/>
            </a:endParaRPr>
          </a:p>
        </p:txBody>
      </p:sp>
      <p:sp>
        <p:nvSpPr>
          <p:cNvPr id="13" name="CuadroTexto 12">
            <a:extLst>
              <a:ext uri="{FF2B5EF4-FFF2-40B4-BE49-F238E27FC236}">
                <a16:creationId xmlns:a16="http://schemas.microsoft.com/office/drawing/2014/main" id="{EFFA0CE6-98DE-4DCE-8F11-9B515D9A7622}"/>
              </a:ext>
            </a:extLst>
          </p:cNvPr>
          <p:cNvSpPr txBox="1"/>
          <p:nvPr/>
        </p:nvSpPr>
        <p:spPr>
          <a:xfrm>
            <a:off x="490331" y="3668844"/>
            <a:ext cx="11463132" cy="1107996"/>
          </a:xfrm>
          <a:prstGeom prst="rect">
            <a:avLst/>
          </a:prstGeom>
          <a:noFill/>
        </p:spPr>
        <p:txBody>
          <a:bodyPr wrap="square">
            <a:spAutoFit/>
          </a:bodyPr>
          <a:lstStyle/>
          <a:p>
            <a:r>
              <a:rPr lang="es-ES" sz="2200" dirty="0">
                <a:latin typeface="Bell MT" panose="02020503060305020303" pitchFamily="18" charset="0"/>
              </a:rPr>
              <a:t>6. </a:t>
            </a:r>
            <a:r>
              <a:rPr lang="es-ES" sz="2200" b="1" dirty="0">
                <a:solidFill>
                  <a:srgbClr val="C00000"/>
                </a:solidFill>
                <a:latin typeface="Bell MT" panose="02020503060305020303" pitchFamily="18" charset="0"/>
              </a:rPr>
              <a:t>El ocaso de los profetas – el ocaso del sol(450ss a.C.)</a:t>
            </a:r>
          </a:p>
          <a:p>
            <a:r>
              <a:rPr lang="es-ES" sz="2200" dirty="0">
                <a:latin typeface="Bell MT" panose="02020503060305020303" pitchFamily="18" charset="0"/>
              </a:rPr>
              <a:t>Estamos en la época en que se ha canonizado la ley (el Pentateuco-fariseos), la gente ya no busca al profeta para escuchar la Palabra de Dios, tiene en la  ley.  Segundo Zacarias. </a:t>
            </a:r>
            <a:endParaRPr lang="es-CL" sz="2200" dirty="0">
              <a:latin typeface="Bell MT" panose="02020503060305020303" pitchFamily="18" charset="0"/>
            </a:endParaRPr>
          </a:p>
        </p:txBody>
      </p:sp>
      <p:sp>
        <p:nvSpPr>
          <p:cNvPr id="2" name="CuadroTexto 1">
            <a:extLst>
              <a:ext uri="{FF2B5EF4-FFF2-40B4-BE49-F238E27FC236}">
                <a16:creationId xmlns:a16="http://schemas.microsoft.com/office/drawing/2014/main" id="{505508E4-FD92-F5CF-BC25-FA749641BD0F}"/>
              </a:ext>
            </a:extLst>
          </p:cNvPr>
          <p:cNvSpPr txBox="1"/>
          <p:nvPr/>
        </p:nvSpPr>
        <p:spPr>
          <a:xfrm>
            <a:off x="490331" y="247258"/>
            <a:ext cx="6033054" cy="677108"/>
          </a:xfrm>
          <a:prstGeom prst="rect">
            <a:avLst/>
          </a:prstGeom>
          <a:noFill/>
        </p:spPr>
        <p:txBody>
          <a:bodyPr wrap="square">
            <a:spAutoFit/>
          </a:bodyPr>
          <a:lstStyle/>
          <a:p>
            <a:r>
              <a:rPr lang="es-ES" sz="2000" b="1" dirty="0">
                <a:solidFill>
                  <a:srgbClr val="C00000"/>
                </a:solidFill>
                <a:latin typeface="Bell MT" panose="02020503060305020303" pitchFamily="18" charset="0"/>
              </a:rPr>
              <a:t>3. Breve historia del movimiento profético</a:t>
            </a:r>
            <a:endParaRPr lang="es-ES" dirty="0"/>
          </a:p>
          <a:p>
            <a:r>
              <a:rPr lang="es-ES" dirty="0"/>
              <a:t> </a:t>
            </a:r>
            <a:endParaRPr lang="es-CL" dirty="0"/>
          </a:p>
        </p:txBody>
      </p:sp>
    </p:spTree>
    <p:extLst>
      <p:ext uri="{BB962C8B-B14F-4D97-AF65-F5344CB8AC3E}">
        <p14:creationId xmlns:p14="http://schemas.microsoft.com/office/powerpoint/2010/main" val="9063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423B974-7B7E-4792-A9F8-8DB2274C57C5}"/>
              </a:ext>
            </a:extLst>
          </p:cNvPr>
          <p:cNvSpPr txBox="1"/>
          <p:nvPr/>
        </p:nvSpPr>
        <p:spPr>
          <a:xfrm>
            <a:off x="331305" y="411682"/>
            <a:ext cx="6096000" cy="830997"/>
          </a:xfrm>
          <a:prstGeom prst="rect">
            <a:avLst/>
          </a:prstGeom>
          <a:noFill/>
        </p:spPr>
        <p:txBody>
          <a:bodyPr wrap="square">
            <a:spAutoFit/>
          </a:bodyPr>
          <a:lstStyle/>
          <a:p>
            <a:r>
              <a:rPr lang="es-ES" sz="2400" b="1" dirty="0">
                <a:solidFill>
                  <a:srgbClr val="C00000"/>
                </a:solidFill>
                <a:latin typeface="Bell MT" panose="02020503060305020303" pitchFamily="18" charset="0"/>
              </a:rPr>
              <a:t>4. ¿Quiénes son los profetas?  </a:t>
            </a:r>
          </a:p>
          <a:p>
            <a:endParaRPr lang="es-ES" sz="2400" b="1" dirty="0">
              <a:solidFill>
                <a:srgbClr val="C00000"/>
              </a:solidFill>
              <a:latin typeface="Bell MT" panose="02020503060305020303" pitchFamily="18" charset="0"/>
            </a:endParaRPr>
          </a:p>
        </p:txBody>
      </p:sp>
      <p:sp>
        <p:nvSpPr>
          <p:cNvPr id="6" name="CuadroTexto 5">
            <a:extLst>
              <a:ext uri="{FF2B5EF4-FFF2-40B4-BE49-F238E27FC236}">
                <a16:creationId xmlns:a16="http://schemas.microsoft.com/office/drawing/2014/main" id="{34DBE3E7-851B-4841-9490-DE3C49776E6C}"/>
              </a:ext>
            </a:extLst>
          </p:cNvPr>
          <p:cNvSpPr txBox="1"/>
          <p:nvPr/>
        </p:nvSpPr>
        <p:spPr>
          <a:xfrm>
            <a:off x="238539" y="1242679"/>
            <a:ext cx="11622156" cy="5170646"/>
          </a:xfrm>
          <a:prstGeom prst="rect">
            <a:avLst/>
          </a:prstGeom>
          <a:noFill/>
        </p:spPr>
        <p:txBody>
          <a:bodyPr wrap="square">
            <a:spAutoFit/>
          </a:bodyPr>
          <a:lstStyle/>
          <a:p>
            <a:pPr marL="342900" indent="-342900" algn="just">
              <a:buFont typeface="Arial" panose="020B0604020202020204" pitchFamily="34" charset="0"/>
              <a:buChar char="•"/>
            </a:pPr>
            <a:r>
              <a:rPr lang="es-ES" sz="2200" dirty="0">
                <a:latin typeface="Bell MT" panose="02020503060305020303" pitchFamily="18" charset="0"/>
              </a:rPr>
              <a:t>Lo primero que podemos mencionar es que en la Biblia encontramos que a Abraham y a Moisés se les llama “profetas”, como se observa en: </a:t>
            </a:r>
            <a:r>
              <a:rPr lang="es-ES" sz="2200" dirty="0" err="1">
                <a:latin typeface="Bell MT" panose="02020503060305020303" pitchFamily="18" charset="0"/>
              </a:rPr>
              <a:t>Gn</a:t>
            </a:r>
            <a:r>
              <a:rPr lang="es-ES" sz="2200" dirty="0">
                <a:latin typeface="Bell MT" panose="02020503060305020303" pitchFamily="18" charset="0"/>
              </a:rPr>
              <a:t> 20,7; </a:t>
            </a:r>
            <a:r>
              <a:rPr lang="es-ES" sz="2200" dirty="0" err="1">
                <a:latin typeface="Bell MT" panose="02020503060305020303" pitchFamily="18" charset="0"/>
              </a:rPr>
              <a:t>Dt</a:t>
            </a:r>
            <a:r>
              <a:rPr lang="es-ES" sz="2200" dirty="0">
                <a:latin typeface="Bell MT" panose="02020503060305020303" pitchFamily="18" charset="0"/>
              </a:rPr>
              <a:t> 34,10, pero seguramente es un dato que no corresponde al tiempo en que sucedían las cosas sino al tiempo en que se están narrando. </a:t>
            </a:r>
          </a:p>
          <a:p>
            <a:pPr marL="342900" indent="-342900" algn="just">
              <a:buFont typeface="Arial" panose="020B0604020202020204" pitchFamily="34" charset="0"/>
              <a:buChar char="•"/>
            </a:pPr>
            <a:endParaRPr lang="es-ES" sz="2200" dirty="0">
              <a:latin typeface="Bell MT" panose="02020503060305020303" pitchFamily="18" charset="0"/>
            </a:endParaRPr>
          </a:p>
          <a:p>
            <a:pPr marL="342900" indent="-342900" algn="just">
              <a:buFont typeface="Arial" panose="020B0604020202020204" pitchFamily="34" charset="0"/>
              <a:buChar char="•"/>
            </a:pPr>
            <a:r>
              <a:rPr lang="es-ES" sz="2200" dirty="0">
                <a:latin typeface="Bell MT" panose="02020503060305020303" pitchFamily="18" charset="0"/>
              </a:rPr>
              <a:t>En tiempos en que hay profetas en Israel, se presenta a los “próceres” del pueblo con esos rasgos para alentar el respeto a los profetas y para manifestar cómo ese servicio al Pueblo de Dios está en continuidad con la acción de Dios desde los tiempos de Abrahán y Moisés.</a:t>
            </a:r>
          </a:p>
          <a:p>
            <a:pPr marL="342900" indent="-342900" algn="just">
              <a:buFont typeface="Arial" panose="020B0604020202020204" pitchFamily="34" charset="0"/>
              <a:buChar char="•"/>
            </a:pPr>
            <a:endParaRPr lang="es-ES" sz="2200" dirty="0">
              <a:latin typeface="Bell MT" panose="02020503060305020303" pitchFamily="18" charset="0"/>
            </a:endParaRPr>
          </a:p>
          <a:p>
            <a:pPr marL="342900" indent="-342900" algn="just">
              <a:buFont typeface="Arial" panose="020B0604020202020204" pitchFamily="34" charset="0"/>
              <a:buChar char="•"/>
            </a:pPr>
            <a:r>
              <a:rPr lang="es-ES" sz="2200" dirty="0">
                <a:latin typeface="Bell MT" panose="02020503060305020303" pitchFamily="18" charset="0"/>
              </a:rPr>
              <a:t>Los comienzos del profetismo coinciden con la aparición de la monarquía.</a:t>
            </a:r>
          </a:p>
          <a:p>
            <a:pPr marL="285750" indent="-285750" algn="just">
              <a:buFont typeface="Arial" panose="020B0604020202020204" pitchFamily="34" charset="0"/>
              <a:buChar char="•"/>
            </a:pPr>
            <a:endParaRPr lang="es-ES" sz="2200" dirty="0">
              <a:latin typeface="Bell MT" panose="02020503060305020303" pitchFamily="18" charset="0"/>
            </a:endParaRPr>
          </a:p>
          <a:p>
            <a:pPr marL="342900" indent="-342900" algn="just">
              <a:buFont typeface="Arial" panose="020B0604020202020204" pitchFamily="34" charset="0"/>
              <a:buChar char="•"/>
            </a:pPr>
            <a:r>
              <a:rPr lang="es-ES" sz="2200" dirty="0">
                <a:latin typeface="Bell MT" panose="02020503060305020303" pitchFamily="18" charset="0"/>
              </a:rPr>
              <a:t>El profeta no es un “adivino”, es más bien un hombre que viviendo una  profunda  experiencia  de Dios  mira  la  realidad  histórica  que  le toca vivir con los “ojos de Dios”, la analiza desde el proyecto de Dios, critica la injusticia social y las denuncia, pide la conversión.</a:t>
            </a:r>
          </a:p>
          <a:p>
            <a:pPr marL="285750" indent="-285750" algn="just">
              <a:buFont typeface="Arial" panose="020B0604020202020204" pitchFamily="34" charset="0"/>
              <a:buChar char="•"/>
            </a:pPr>
            <a:endParaRPr lang="es-ES" sz="2200" dirty="0">
              <a:latin typeface="Bell MT" panose="02020503060305020303" pitchFamily="18" charset="0"/>
            </a:endParaRPr>
          </a:p>
          <a:p>
            <a:pPr marL="342900" indent="-342900" algn="just">
              <a:buFont typeface="Arial" panose="020B0604020202020204" pitchFamily="34" charset="0"/>
              <a:buChar char="•"/>
            </a:pPr>
            <a:r>
              <a:rPr lang="es-ES" sz="2200" dirty="0">
                <a:latin typeface="Bell MT" panose="02020503060305020303" pitchFamily="18" charset="0"/>
              </a:rPr>
              <a:t>No solo son hombres también hay mujeres: </a:t>
            </a:r>
            <a:r>
              <a:rPr lang="es-ES" sz="2200" dirty="0" err="1">
                <a:latin typeface="Bell MT" panose="02020503060305020303" pitchFamily="18" charset="0"/>
              </a:rPr>
              <a:t>Húlda</a:t>
            </a:r>
            <a:r>
              <a:rPr lang="es-ES" sz="2200" dirty="0">
                <a:latin typeface="Bell MT" panose="02020503060305020303" pitchFamily="18" charset="0"/>
              </a:rPr>
              <a:t>, Ana, Myriam, Débora, etc.</a:t>
            </a:r>
          </a:p>
        </p:txBody>
      </p:sp>
    </p:spTree>
    <p:extLst>
      <p:ext uri="{BB962C8B-B14F-4D97-AF65-F5344CB8AC3E}">
        <p14:creationId xmlns:p14="http://schemas.microsoft.com/office/powerpoint/2010/main" val="631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003824E-91B1-4C68-83BE-331EAFC258D9}"/>
              </a:ext>
            </a:extLst>
          </p:cNvPr>
          <p:cNvSpPr txBox="1"/>
          <p:nvPr/>
        </p:nvSpPr>
        <p:spPr>
          <a:xfrm>
            <a:off x="490331" y="530951"/>
            <a:ext cx="6096000" cy="430887"/>
          </a:xfrm>
          <a:prstGeom prst="rect">
            <a:avLst/>
          </a:prstGeom>
          <a:noFill/>
        </p:spPr>
        <p:txBody>
          <a:bodyPr wrap="square">
            <a:spAutoFit/>
          </a:bodyPr>
          <a:lstStyle/>
          <a:p>
            <a:r>
              <a:rPr lang="es-CL" sz="2200" b="1" dirty="0">
                <a:solidFill>
                  <a:srgbClr val="C00000"/>
                </a:solidFill>
                <a:latin typeface="Bell MT" panose="02020503060305020303" pitchFamily="18" charset="0"/>
              </a:rPr>
              <a:t>Características de los profetas</a:t>
            </a:r>
          </a:p>
        </p:txBody>
      </p:sp>
      <p:sp>
        <p:nvSpPr>
          <p:cNvPr id="10" name="CuadroTexto 9">
            <a:extLst>
              <a:ext uri="{FF2B5EF4-FFF2-40B4-BE49-F238E27FC236}">
                <a16:creationId xmlns:a16="http://schemas.microsoft.com/office/drawing/2014/main" id="{17B8A6DD-14DF-421C-9BB6-FF60C49409CD}"/>
              </a:ext>
            </a:extLst>
          </p:cNvPr>
          <p:cNvSpPr txBox="1"/>
          <p:nvPr/>
        </p:nvSpPr>
        <p:spPr>
          <a:xfrm>
            <a:off x="490331" y="1131190"/>
            <a:ext cx="10561982" cy="646331"/>
          </a:xfrm>
          <a:prstGeom prst="rect">
            <a:avLst/>
          </a:prstGeom>
          <a:noFill/>
        </p:spPr>
        <p:txBody>
          <a:bodyPr wrap="square">
            <a:spAutoFit/>
          </a:bodyPr>
          <a:lstStyle/>
          <a:p>
            <a:r>
              <a:rPr lang="es-ES" dirty="0"/>
              <a:t>Mucha gente cree que el profeta es aquel que  adivina el futuro. Ellos son analistas profundos del presente y no adivinos del futuro.   Ven, juzgan y actúan. </a:t>
            </a:r>
            <a:endParaRPr lang="es-CL" dirty="0"/>
          </a:p>
        </p:txBody>
      </p:sp>
      <p:sp>
        <p:nvSpPr>
          <p:cNvPr id="12" name="CuadroTexto 11">
            <a:extLst>
              <a:ext uri="{FF2B5EF4-FFF2-40B4-BE49-F238E27FC236}">
                <a16:creationId xmlns:a16="http://schemas.microsoft.com/office/drawing/2014/main" id="{E9C3B392-A505-43F3-8874-7CBA6831AA0D}"/>
              </a:ext>
            </a:extLst>
          </p:cNvPr>
          <p:cNvSpPr txBox="1"/>
          <p:nvPr/>
        </p:nvSpPr>
        <p:spPr>
          <a:xfrm>
            <a:off x="490331" y="2116532"/>
            <a:ext cx="10561982" cy="646331"/>
          </a:xfrm>
          <a:prstGeom prst="rect">
            <a:avLst/>
          </a:prstGeom>
          <a:noFill/>
        </p:spPr>
        <p:txBody>
          <a:bodyPr wrap="square">
            <a:spAutoFit/>
          </a:bodyPr>
          <a:lstStyle/>
          <a:p>
            <a:r>
              <a:rPr lang="es-ES" dirty="0"/>
              <a:t>a. </a:t>
            </a:r>
            <a:r>
              <a:rPr lang="es-ES" b="1" dirty="0">
                <a:solidFill>
                  <a:srgbClr val="C00000"/>
                </a:solidFill>
              </a:rPr>
              <a:t>Un hombre tomado por Dios. </a:t>
            </a:r>
            <a:r>
              <a:rPr lang="es-ES" dirty="0"/>
              <a:t>Ser profeta no es algo que uno elige, que uno planifica y se pone como meta del propio camino.</a:t>
            </a:r>
            <a:endParaRPr lang="es-CL" dirty="0"/>
          </a:p>
        </p:txBody>
      </p:sp>
      <p:sp>
        <p:nvSpPr>
          <p:cNvPr id="14" name="CuadroTexto 13">
            <a:extLst>
              <a:ext uri="{FF2B5EF4-FFF2-40B4-BE49-F238E27FC236}">
                <a16:creationId xmlns:a16="http://schemas.microsoft.com/office/drawing/2014/main" id="{C2E96D6C-FF32-4AB7-9267-C05614B759A0}"/>
              </a:ext>
            </a:extLst>
          </p:cNvPr>
          <p:cNvSpPr txBox="1"/>
          <p:nvPr/>
        </p:nvSpPr>
        <p:spPr>
          <a:xfrm>
            <a:off x="490330" y="2788863"/>
            <a:ext cx="10416208" cy="923330"/>
          </a:xfrm>
          <a:prstGeom prst="rect">
            <a:avLst/>
          </a:prstGeom>
          <a:noFill/>
        </p:spPr>
        <p:txBody>
          <a:bodyPr wrap="square">
            <a:spAutoFit/>
          </a:bodyPr>
          <a:lstStyle/>
          <a:p>
            <a:r>
              <a:rPr lang="es-ES" dirty="0"/>
              <a:t>b. </a:t>
            </a:r>
            <a:r>
              <a:rPr lang="es-ES" b="1" dirty="0">
                <a:solidFill>
                  <a:srgbClr val="C00000"/>
                </a:solidFill>
              </a:rPr>
              <a:t>Hombre de su tiempo: </a:t>
            </a:r>
            <a:r>
              <a:rPr lang="es-ES" dirty="0"/>
              <a:t>no debemos creer que el profeta recibe pasivamente una locución de Dios, estando como en éxtasis, (fuera de sí y de su mundo).  El profeta está atento a lo que sucede en su tiempo y trata de comprender todo a la luz de Dios</a:t>
            </a:r>
            <a:endParaRPr lang="es-CL" dirty="0"/>
          </a:p>
        </p:txBody>
      </p:sp>
      <p:sp>
        <p:nvSpPr>
          <p:cNvPr id="16" name="CuadroTexto 15">
            <a:extLst>
              <a:ext uri="{FF2B5EF4-FFF2-40B4-BE49-F238E27FC236}">
                <a16:creationId xmlns:a16="http://schemas.microsoft.com/office/drawing/2014/main" id="{52FF2702-E48A-4CF9-A6D9-C26718484479}"/>
              </a:ext>
            </a:extLst>
          </p:cNvPr>
          <p:cNvSpPr txBox="1"/>
          <p:nvPr/>
        </p:nvSpPr>
        <p:spPr>
          <a:xfrm>
            <a:off x="490330" y="3956496"/>
            <a:ext cx="11012556" cy="646331"/>
          </a:xfrm>
          <a:prstGeom prst="rect">
            <a:avLst/>
          </a:prstGeom>
          <a:noFill/>
        </p:spPr>
        <p:txBody>
          <a:bodyPr wrap="square">
            <a:spAutoFit/>
          </a:bodyPr>
          <a:lstStyle/>
          <a:p>
            <a:r>
              <a:rPr lang="es-ES" dirty="0"/>
              <a:t>c. </a:t>
            </a:r>
            <a:r>
              <a:rPr lang="es-ES" b="1" dirty="0">
                <a:solidFill>
                  <a:srgbClr val="C00000"/>
                </a:solidFill>
              </a:rPr>
              <a:t>Un hombre de la palabra.  </a:t>
            </a:r>
            <a:r>
              <a:rPr lang="es-ES" dirty="0"/>
              <a:t>El Señor irrumpe en la vida del profeta, lo hace descubrir su palabra en la realidad y lo envía a dar un mensaje, a llevar la palabra. </a:t>
            </a:r>
            <a:endParaRPr lang="es-CL" dirty="0"/>
          </a:p>
        </p:txBody>
      </p:sp>
      <p:sp>
        <p:nvSpPr>
          <p:cNvPr id="18" name="CuadroTexto 17">
            <a:extLst>
              <a:ext uri="{FF2B5EF4-FFF2-40B4-BE49-F238E27FC236}">
                <a16:creationId xmlns:a16="http://schemas.microsoft.com/office/drawing/2014/main" id="{00DD2030-07B5-4948-838A-A9E9DA4E8EAF}"/>
              </a:ext>
            </a:extLst>
          </p:cNvPr>
          <p:cNvSpPr txBox="1"/>
          <p:nvPr/>
        </p:nvSpPr>
        <p:spPr>
          <a:xfrm>
            <a:off x="490330" y="4847130"/>
            <a:ext cx="10416208" cy="646331"/>
          </a:xfrm>
          <a:prstGeom prst="rect">
            <a:avLst/>
          </a:prstGeom>
          <a:noFill/>
        </p:spPr>
        <p:txBody>
          <a:bodyPr wrap="square">
            <a:spAutoFit/>
          </a:bodyPr>
          <a:lstStyle/>
          <a:p>
            <a:r>
              <a:rPr lang="es-ES" dirty="0"/>
              <a:t>d. </a:t>
            </a:r>
            <a:r>
              <a:rPr lang="es-ES" b="1" dirty="0">
                <a:solidFill>
                  <a:srgbClr val="C00000"/>
                </a:solidFill>
              </a:rPr>
              <a:t>Un hombre que comparte la suerte de la palabra de Dios. </a:t>
            </a:r>
            <a:r>
              <a:rPr lang="es-ES" dirty="0"/>
              <a:t>Muchas veces el profeta experimenta en carne propia la resistencia de los hombres a la Palabra de Dios</a:t>
            </a:r>
            <a:endParaRPr lang="es-CL" dirty="0"/>
          </a:p>
        </p:txBody>
      </p:sp>
      <p:sp>
        <p:nvSpPr>
          <p:cNvPr id="20" name="CuadroTexto 19">
            <a:extLst>
              <a:ext uri="{FF2B5EF4-FFF2-40B4-BE49-F238E27FC236}">
                <a16:creationId xmlns:a16="http://schemas.microsoft.com/office/drawing/2014/main" id="{F2EC543D-AF64-49E9-A61F-B6333CCC8D9E}"/>
              </a:ext>
            </a:extLst>
          </p:cNvPr>
          <p:cNvSpPr txBox="1"/>
          <p:nvPr/>
        </p:nvSpPr>
        <p:spPr>
          <a:xfrm>
            <a:off x="490329" y="5714638"/>
            <a:ext cx="10416207" cy="646331"/>
          </a:xfrm>
          <a:prstGeom prst="rect">
            <a:avLst/>
          </a:prstGeom>
          <a:noFill/>
        </p:spPr>
        <p:txBody>
          <a:bodyPr wrap="square">
            <a:spAutoFit/>
          </a:bodyPr>
          <a:lstStyle/>
          <a:p>
            <a:r>
              <a:rPr lang="es-ES" dirty="0"/>
              <a:t>e. </a:t>
            </a:r>
            <a:r>
              <a:rPr lang="es-ES" b="1" dirty="0">
                <a:solidFill>
                  <a:srgbClr val="C00000"/>
                </a:solidFill>
              </a:rPr>
              <a:t>Un hombre de fe y esperanza</a:t>
            </a:r>
            <a:r>
              <a:rPr lang="es-ES" dirty="0"/>
              <a:t>, testigo de la increíble e infinita capacidad recreadora del amor y del poder de Dios. </a:t>
            </a:r>
            <a:endParaRPr lang="es-CL" dirty="0"/>
          </a:p>
        </p:txBody>
      </p:sp>
    </p:spTree>
    <p:extLst>
      <p:ext uri="{BB962C8B-B14F-4D97-AF65-F5344CB8AC3E}">
        <p14:creationId xmlns:p14="http://schemas.microsoft.com/office/powerpoint/2010/main" val="2408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3295CB5-2A91-4BFF-A8F3-3E5B1B782371}"/>
              </a:ext>
            </a:extLst>
          </p:cNvPr>
          <p:cNvSpPr txBox="1"/>
          <p:nvPr/>
        </p:nvSpPr>
        <p:spPr>
          <a:xfrm>
            <a:off x="384312" y="1271165"/>
            <a:ext cx="11039062" cy="4832092"/>
          </a:xfrm>
          <a:prstGeom prst="rect">
            <a:avLst/>
          </a:prstGeom>
          <a:noFill/>
        </p:spPr>
        <p:txBody>
          <a:bodyPr wrap="square">
            <a:spAutoFit/>
          </a:bodyPr>
          <a:lstStyle/>
          <a:p>
            <a:r>
              <a:rPr lang="es-ES" sz="2200" dirty="0">
                <a:latin typeface="Bell MT" panose="02020503060305020303" pitchFamily="18" charset="0"/>
              </a:rPr>
              <a:t>La Biblia judía (escritos sagrados) Tanaj está dividida en tres partes: (en hebreo Torá,  </a:t>
            </a:r>
            <a:r>
              <a:rPr lang="es-ES" sz="2200" dirty="0" err="1">
                <a:latin typeface="Bell MT" panose="02020503060305020303" pitchFamily="18" charset="0"/>
              </a:rPr>
              <a:t>Nebiim</a:t>
            </a:r>
            <a:r>
              <a:rPr lang="es-ES" sz="2200" dirty="0">
                <a:latin typeface="Bell MT" panose="02020503060305020303" pitchFamily="18" charset="0"/>
              </a:rPr>
              <a:t> y </a:t>
            </a:r>
            <a:r>
              <a:rPr lang="es-ES" sz="2200" dirty="0" err="1">
                <a:latin typeface="Bell MT" panose="02020503060305020303" pitchFamily="18" charset="0"/>
              </a:rPr>
              <a:t>Ketubim</a:t>
            </a:r>
            <a:r>
              <a:rPr lang="es-ES" sz="2200" dirty="0">
                <a:latin typeface="Bell MT" panose="02020503060305020303" pitchFamily="18" charset="0"/>
              </a:rPr>
              <a:t>). </a:t>
            </a:r>
          </a:p>
          <a:p>
            <a:endParaRPr lang="es-ES" sz="2200" dirty="0">
              <a:latin typeface="Bell MT" panose="02020503060305020303" pitchFamily="18" charset="0"/>
            </a:endParaRPr>
          </a:p>
          <a:p>
            <a:r>
              <a:rPr lang="es-ES" sz="2200" dirty="0">
                <a:latin typeface="Bell MT" panose="02020503060305020303" pitchFamily="18" charset="0"/>
              </a:rPr>
              <a:t> </a:t>
            </a:r>
            <a:r>
              <a:rPr lang="es-ES" sz="2200" b="1" dirty="0">
                <a:solidFill>
                  <a:srgbClr val="FF0000"/>
                </a:solidFill>
                <a:latin typeface="Bell MT" panose="02020503060305020303" pitchFamily="18" charset="0"/>
              </a:rPr>
              <a:t>1. Ley:   </a:t>
            </a:r>
            <a:r>
              <a:rPr lang="es-ES" sz="2200" dirty="0">
                <a:latin typeface="Bell MT" panose="02020503060305020303" pitchFamily="18" charset="0"/>
              </a:rPr>
              <a:t>La Ley contiene los cinco primeros libros de la Biblia: el  Pentateuco</a:t>
            </a:r>
          </a:p>
          <a:p>
            <a:endParaRPr lang="es-ES" sz="2200" dirty="0">
              <a:latin typeface="Bell MT" panose="02020503060305020303" pitchFamily="18" charset="0"/>
            </a:endParaRPr>
          </a:p>
          <a:p>
            <a:pPr algn="just"/>
            <a:r>
              <a:rPr lang="es-ES" sz="2200" dirty="0">
                <a:latin typeface="Bell MT" panose="02020503060305020303" pitchFamily="18" charset="0"/>
              </a:rPr>
              <a:t> </a:t>
            </a:r>
            <a:r>
              <a:rPr lang="es-ES" sz="2200" b="1" dirty="0">
                <a:solidFill>
                  <a:srgbClr val="FF0000"/>
                </a:solidFill>
                <a:latin typeface="Bell MT" panose="02020503060305020303" pitchFamily="18" charset="0"/>
              </a:rPr>
              <a:t>2. Profetas: </a:t>
            </a:r>
            <a:r>
              <a:rPr lang="es-ES" sz="2200" dirty="0">
                <a:latin typeface="Bell MT" panose="02020503060305020303" pitchFamily="18" charset="0"/>
              </a:rPr>
              <a:t>La parte denominada “Profetas” está dividida a su vez en otras dos partes:  “</a:t>
            </a:r>
            <a:r>
              <a:rPr lang="es-ES" sz="2200" b="1" dirty="0">
                <a:solidFill>
                  <a:srgbClr val="FF0000"/>
                </a:solidFill>
                <a:latin typeface="Bell MT" panose="02020503060305020303" pitchFamily="18" charset="0"/>
              </a:rPr>
              <a:t>profetas anteriores” y “profetas posteriores</a:t>
            </a:r>
            <a:r>
              <a:rPr lang="es-ES" sz="2200" dirty="0">
                <a:latin typeface="Bell MT" panose="02020503060305020303" pitchFamily="18" charset="0"/>
              </a:rPr>
              <a:t>”. Todos estos libros llevan el nombre de  una persona, excepto Jueces y Reyes. Entre los profetas posteriores, los judíos  distinguen los </a:t>
            </a:r>
            <a:r>
              <a:rPr lang="es-ES" sz="2200" b="1" dirty="0">
                <a:solidFill>
                  <a:srgbClr val="FF0000"/>
                </a:solidFill>
                <a:latin typeface="Bell MT" panose="02020503060305020303" pitchFamily="18" charset="0"/>
              </a:rPr>
              <a:t>profetas mayores y los doce profetas </a:t>
            </a:r>
            <a:r>
              <a:rPr lang="es-ES" sz="2200" dirty="0">
                <a:latin typeface="Bell MT" panose="02020503060305020303" pitchFamily="18" charset="0"/>
              </a:rPr>
              <a:t>menores (mayor o menor tiene que ver con la extensión del libro)</a:t>
            </a:r>
            <a:r>
              <a:rPr lang="es-ES" sz="2200" b="1" dirty="0">
                <a:solidFill>
                  <a:srgbClr val="FF0000"/>
                </a:solidFill>
                <a:latin typeface="Bell MT" panose="02020503060305020303" pitchFamily="18" charset="0"/>
              </a:rPr>
              <a:t>.</a:t>
            </a:r>
            <a:endParaRPr lang="es-CL" sz="2200" b="1" dirty="0">
              <a:solidFill>
                <a:srgbClr val="FF0000"/>
              </a:solidFill>
              <a:latin typeface="Bell MT" panose="02020503060305020303" pitchFamily="18" charset="0"/>
            </a:endParaRPr>
          </a:p>
          <a:p>
            <a:endParaRPr lang="es-ES" sz="2200" dirty="0">
              <a:latin typeface="Bell MT" panose="02020503060305020303" pitchFamily="18" charset="0"/>
            </a:endParaRPr>
          </a:p>
          <a:p>
            <a:r>
              <a:rPr lang="es-ES" sz="2200" dirty="0">
                <a:latin typeface="Bell MT" panose="02020503060305020303" pitchFamily="18" charset="0"/>
              </a:rPr>
              <a:t>  </a:t>
            </a:r>
            <a:r>
              <a:rPr lang="es-ES" sz="2200" b="1" dirty="0">
                <a:solidFill>
                  <a:srgbClr val="FF0000"/>
                </a:solidFill>
                <a:latin typeface="Bell MT" panose="02020503060305020303" pitchFamily="18" charset="0"/>
              </a:rPr>
              <a:t>3. Escritos: </a:t>
            </a:r>
            <a:r>
              <a:rPr lang="es-ES" sz="2200" dirty="0">
                <a:latin typeface="Bell MT" panose="02020503060305020303" pitchFamily="18" charset="0"/>
              </a:rPr>
              <a:t>Los demás libros que incluye los poéticos y sapienciales</a:t>
            </a:r>
            <a:endParaRPr lang="es-ES" sz="2200" b="1" dirty="0">
              <a:solidFill>
                <a:srgbClr val="FF0000"/>
              </a:solidFill>
              <a:latin typeface="Bell MT" panose="02020503060305020303" pitchFamily="18" charset="0"/>
            </a:endParaRPr>
          </a:p>
          <a:p>
            <a:endParaRPr lang="es-ES" sz="2200" dirty="0">
              <a:latin typeface="Bell MT" panose="02020503060305020303" pitchFamily="18" charset="0"/>
            </a:endParaRPr>
          </a:p>
          <a:p>
            <a:endParaRPr lang="es-ES" sz="2200" dirty="0">
              <a:latin typeface="Bell MT" panose="02020503060305020303" pitchFamily="18" charset="0"/>
            </a:endParaRPr>
          </a:p>
        </p:txBody>
      </p:sp>
      <p:sp>
        <p:nvSpPr>
          <p:cNvPr id="6" name="CuadroTexto 5">
            <a:extLst>
              <a:ext uri="{FF2B5EF4-FFF2-40B4-BE49-F238E27FC236}">
                <a16:creationId xmlns:a16="http://schemas.microsoft.com/office/drawing/2014/main" id="{B3D19913-DAE4-4D4D-8E1A-C52F66AE4687}"/>
              </a:ext>
            </a:extLst>
          </p:cNvPr>
          <p:cNvSpPr txBox="1"/>
          <p:nvPr/>
        </p:nvSpPr>
        <p:spPr>
          <a:xfrm>
            <a:off x="384312" y="471609"/>
            <a:ext cx="6096000" cy="400110"/>
          </a:xfrm>
          <a:prstGeom prst="rect">
            <a:avLst/>
          </a:prstGeom>
          <a:noFill/>
        </p:spPr>
        <p:txBody>
          <a:bodyPr wrap="square">
            <a:spAutoFit/>
          </a:bodyPr>
          <a:lstStyle/>
          <a:p>
            <a:r>
              <a:rPr lang="es-ES" sz="2000" b="1" dirty="0">
                <a:solidFill>
                  <a:srgbClr val="C00000"/>
                </a:solidFill>
                <a:latin typeface="Bell MT" panose="02020503060305020303" pitchFamily="18" charset="0"/>
              </a:rPr>
              <a:t>5. Libros proféticos: profetas mayores y menores</a:t>
            </a:r>
          </a:p>
        </p:txBody>
      </p:sp>
    </p:spTree>
    <p:extLst>
      <p:ext uri="{BB962C8B-B14F-4D97-AF65-F5344CB8AC3E}">
        <p14:creationId xmlns:p14="http://schemas.microsoft.com/office/powerpoint/2010/main" val="17175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5DBB44C1-B085-461B-97AE-BE1B5BD1A087}"/>
              </a:ext>
            </a:extLst>
          </p:cNvPr>
          <p:cNvSpPr/>
          <p:nvPr/>
        </p:nvSpPr>
        <p:spPr>
          <a:xfrm>
            <a:off x="364434" y="2061613"/>
            <a:ext cx="2531165" cy="24019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latin typeface="Bell MT" panose="02020503060305020303" pitchFamily="18" charset="0"/>
              </a:rPr>
              <a:t>Canon Hebreo</a:t>
            </a:r>
          </a:p>
          <a:p>
            <a:endParaRPr lang="es-ES" dirty="0">
              <a:latin typeface="Bell MT" panose="02020503060305020303" pitchFamily="18" charset="0"/>
            </a:endParaRPr>
          </a:p>
          <a:p>
            <a:pPr marL="285750" indent="-285750">
              <a:buFontTx/>
              <a:buChar char="-"/>
            </a:pPr>
            <a:r>
              <a:rPr lang="es-ES" dirty="0">
                <a:latin typeface="Bell MT" panose="02020503060305020303" pitchFamily="18" charset="0"/>
              </a:rPr>
              <a:t>La Ley/pentateuco</a:t>
            </a:r>
          </a:p>
          <a:p>
            <a:pPr marL="285750" indent="-285750">
              <a:buFontTx/>
              <a:buChar char="-"/>
            </a:pPr>
            <a:r>
              <a:rPr lang="es-ES" b="1" dirty="0">
                <a:solidFill>
                  <a:srgbClr val="C00000"/>
                </a:solidFill>
                <a:latin typeface="Bell MT" panose="02020503060305020303" pitchFamily="18" charset="0"/>
              </a:rPr>
              <a:t>Los Profetas </a:t>
            </a:r>
          </a:p>
          <a:p>
            <a:pPr marL="285750" indent="-285750">
              <a:buFontTx/>
              <a:buChar char="-"/>
            </a:pPr>
            <a:r>
              <a:rPr lang="es-ES" dirty="0">
                <a:latin typeface="Bell MT" panose="02020503060305020303" pitchFamily="18" charset="0"/>
              </a:rPr>
              <a:t>Otros Escritos</a:t>
            </a:r>
          </a:p>
          <a:p>
            <a:pPr algn="ctr"/>
            <a:endParaRPr lang="es-ES" dirty="0"/>
          </a:p>
          <a:p>
            <a:pPr algn="ctr"/>
            <a:endParaRPr lang="es-CL" dirty="0"/>
          </a:p>
        </p:txBody>
      </p:sp>
      <p:sp>
        <p:nvSpPr>
          <p:cNvPr id="12" name="Flecha: a la derecha 11">
            <a:extLst>
              <a:ext uri="{FF2B5EF4-FFF2-40B4-BE49-F238E27FC236}">
                <a16:creationId xmlns:a16="http://schemas.microsoft.com/office/drawing/2014/main" id="{85FCB486-FEA6-4307-96D0-039D1098D131}"/>
              </a:ext>
            </a:extLst>
          </p:cNvPr>
          <p:cNvSpPr/>
          <p:nvPr/>
        </p:nvSpPr>
        <p:spPr>
          <a:xfrm>
            <a:off x="2902227" y="3034760"/>
            <a:ext cx="728871"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w="0"/>
              <a:solidFill>
                <a:schemeClr val="tx1"/>
              </a:solidFill>
              <a:effectLst>
                <a:outerShdw blurRad="38100" dist="19050" dir="2700000" algn="tl" rotWithShape="0">
                  <a:schemeClr val="dk1">
                    <a:alpha val="40000"/>
                  </a:schemeClr>
                </a:outerShdw>
              </a:effectLst>
            </a:endParaRPr>
          </a:p>
        </p:txBody>
      </p:sp>
      <p:sp>
        <p:nvSpPr>
          <p:cNvPr id="13" name="Rectángulo: esquinas redondeadas 12">
            <a:extLst>
              <a:ext uri="{FF2B5EF4-FFF2-40B4-BE49-F238E27FC236}">
                <a16:creationId xmlns:a16="http://schemas.microsoft.com/office/drawing/2014/main" id="{B2DA639E-B237-4767-98D1-BB99B61A3BA8}"/>
              </a:ext>
            </a:extLst>
          </p:cNvPr>
          <p:cNvSpPr/>
          <p:nvPr/>
        </p:nvSpPr>
        <p:spPr>
          <a:xfrm>
            <a:off x="3631093" y="1211759"/>
            <a:ext cx="1987826" cy="41016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rgbClr val="C00000"/>
                </a:solidFill>
              </a:rPr>
              <a:t>Profeta Anteriores</a:t>
            </a:r>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r>
              <a:rPr lang="es-ES" b="1" dirty="0">
                <a:solidFill>
                  <a:srgbClr val="C00000"/>
                </a:solidFill>
              </a:rPr>
              <a:t>Profetas Posteriores</a:t>
            </a:r>
          </a:p>
          <a:p>
            <a:pPr algn="ctr"/>
            <a:endParaRPr lang="es-ES" b="1" dirty="0">
              <a:solidFill>
                <a:srgbClr val="C00000"/>
              </a:solidFill>
            </a:endParaRPr>
          </a:p>
          <a:p>
            <a:pPr algn="ctr"/>
            <a:endParaRPr lang="es-CL" b="1" dirty="0">
              <a:solidFill>
                <a:srgbClr val="C00000"/>
              </a:solidFill>
            </a:endParaRPr>
          </a:p>
        </p:txBody>
      </p:sp>
      <p:sp>
        <p:nvSpPr>
          <p:cNvPr id="14" name="Flecha: a la derecha 13">
            <a:extLst>
              <a:ext uri="{FF2B5EF4-FFF2-40B4-BE49-F238E27FC236}">
                <a16:creationId xmlns:a16="http://schemas.microsoft.com/office/drawing/2014/main" id="{BFA00908-AFBD-43B8-B649-12B3BB997222}"/>
              </a:ext>
            </a:extLst>
          </p:cNvPr>
          <p:cNvSpPr/>
          <p:nvPr/>
        </p:nvSpPr>
        <p:spPr>
          <a:xfrm>
            <a:off x="5618919" y="1679149"/>
            <a:ext cx="1113183" cy="5035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15" name="Rectángulo: esquinas redondeadas 14">
            <a:extLst>
              <a:ext uri="{FF2B5EF4-FFF2-40B4-BE49-F238E27FC236}">
                <a16:creationId xmlns:a16="http://schemas.microsoft.com/office/drawing/2014/main" id="{48865A14-606D-40ED-A832-20611E19AFCC}"/>
              </a:ext>
            </a:extLst>
          </p:cNvPr>
          <p:cNvSpPr/>
          <p:nvPr/>
        </p:nvSpPr>
        <p:spPr>
          <a:xfrm>
            <a:off x="6745354" y="1080036"/>
            <a:ext cx="3657600" cy="15970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2000" dirty="0">
                <a:latin typeface="Bell MT" panose="02020503060305020303" pitchFamily="18" charset="0"/>
              </a:rPr>
              <a:t>Josué </a:t>
            </a:r>
          </a:p>
          <a:p>
            <a:r>
              <a:rPr lang="es-ES" sz="2000" dirty="0">
                <a:latin typeface="Bell MT" panose="02020503060305020303" pitchFamily="18" charset="0"/>
              </a:rPr>
              <a:t>Jueces </a:t>
            </a:r>
          </a:p>
          <a:p>
            <a:r>
              <a:rPr lang="es-ES" sz="2000" dirty="0">
                <a:latin typeface="Bell MT" panose="02020503060305020303" pitchFamily="18" charset="0"/>
              </a:rPr>
              <a:t>1º Samuel/ 2º Samuel </a:t>
            </a:r>
          </a:p>
          <a:p>
            <a:r>
              <a:rPr lang="es-ES" sz="2000" dirty="0">
                <a:latin typeface="Bell MT" panose="02020503060305020303" pitchFamily="18" charset="0"/>
              </a:rPr>
              <a:t>1º Reyes/ 2º Reyes</a:t>
            </a:r>
            <a:endParaRPr lang="es-CL" sz="2000" dirty="0">
              <a:latin typeface="Bell MT" panose="02020503060305020303" pitchFamily="18" charset="0"/>
            </a:endParaRPr>
          </a:p>
        </p:txBody>
      </p:sp>
      <p:sp>
        <p:nvSpPr>
          <p:cNvPr id="16" name="Flecha: a la derecha 15">
            <a:extLst>
              <a:ext uri="{FF2B5EF4-FFF2-40B4-BE49-F238E27FC236}">
                <a16:creationId xmlns:a16="http://schemas.microsoft.com/office/drawing/2014/main" id="{56CF633E-0C7A-4927-9203-B7E59B7B6573}"/>
              </a:ext>
            </a:extLst>
          </p:cNvPr>
          <p:cNvSpPr/>
          <p:nvPr/>
        </p:nvSpPr>
        <p:spPr>
          <a:xfrm>
            <a:off x="5645423" y="3796507"/>
            <a:ext cx="1113183" cy="5035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Rectángulo: esquinas redondeadas 16">
            <a:extLst>
              <a:ext uri="{FF2B5EF4-FFF2-40B4-BE49-F238E27FC236}">
                <a16:creationId xmlns:a16="http://schemas.microsoft.com/office/drawing/2014/main" id="{9C2A856B-239D-4F07-8A76-9C18049E2BD2}"/>
              </a:ext>
            </a:extLst>
          </p:cNvPr>
          <p:cNvSpPr/>
          <p:nvPr/>
        </p:nvSpPr>
        <p:spPr>
          <a:xfrm>
            <a:off x="6745354" y="2926198"/>
            <a:ext cx="3750365" cy="1123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rgbClr val="C00000"/>
                </a:solidFill>
              </a:rPr>
              <a:t>Mayores</a:t>
            </a:r>
            <a:br>
              <a:rPr lang="es-ES" dirty="0"/>
            </a:br>
            <a:r>
              <a:rPr lang="es-ES" dirty="0"/>
              <a:t>Isaías </a:t>
            </a:r>
          </a:p>
          <a:p>
            <a:pPr algn="ctr"/>
            <a:r>
              <a:rPr lang="es-ES" dirty="0"/>
              <a:t>Jeremías </a:t>
            </a:r>
          </a:p>
          <a:p>
            <a:pPr algn="ctr"/>
            <a:r>
              <a:rPr lang="es-ES" dirty="0"/>
              <a:t>Ezequiel </a:t>
            </a:r>
            <a:endParaRPr lang="es-CL" dirty="0"/>
          </a:p>
        </p:txBody>
      </p:sp>
      <p:sp>
        <p:nvSpPr>
          <p:cNvPr id="18" name="Rectángulo: esquinas redondeadas 17">
            <a:extLst>
              <a:ext uri="{FF2B5EF4-FFF2-40B4-BE49-F238E27FC236}">
                <a16:creationId xmlns:a16="http://schemas.microsoft.com/office/drawing/2014/main" id="{40EB9EF5-4B1F-4E88-86FC-7E4EACC86CFC}"/>
              </a:ext>
            </a:extLst>
          </p:cNvPr>
          <p:cNvSpPr/>
          <p:nvPr/>
        </p:nvSpPr>
        <p:spPr>
          <a:xfrm>
            <a:off x="6745354" y="4172022"/>
            <a:ext cx="3750365" cy="13143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rgbClr val="C00000"/>
                </a:solidFill>
              </a:rPr>
              <a:t>Menores</a:t>
            </a:r>
            <a:br>
              <a:rPr lang="es-ES" dirty="0"/>
            </a:br>
            <a:r>
              <a:rPr lang="es-ES" dirty="0"/>
              <a:t>Oseas - Joel - Amós - Abdías </a:t>
            </a:r>
          </a:p>
          <a:p>
            <a:pPr algn="ctr"/>
            <a:r>
              <a:rPr lang="es-ES" dirty="0"/>
              <a:t>Jonás – Miqueas - Nahúm - Habacuc Sofonías - Ageo -Zacarías -Malaquías</a:t>
            </a:r>
            <a:endParaRPr lang="es-CL" dirty="0"/>
          </a:p>
        </p:txBody>
      </p:sp>
    </p:spTree>
    <p:extLst>
      <p:ext uri="{BB962C8B-B14F-4D97-AF65-F5344CB8AC3E}">
        <p14:creationId xmlns:p14="http://schemas.microsoft.com/office/powerpoint/2010/main" val="34968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134EC09-507D-858E-659E-638F86623ABB}"/>
              </a:ext>
            </a:extLst>
          </p:cNvPr>
          <p:cNvSpPr/>
          <p:nvPr/>
        </p:nvSpPr>
        <p:spPr>
          <a:xfrm>
            <a:off x="1310640" y="3032760"/>
            <a:ext cx="2519680" cy="11277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latin typeface="Bell MT" panose="02020503060305020303" pitchFamily="18" charset="0"/>
              </a:rPr>
              <a:t>Profetas</a:t>
            </a:r>
          </a:p>
        </p:txBody>
      </p:sp>
      <p:sp>
        <p:nvSpPr>
          <p:cNvPr id="7" name="Rectángulo 6">
            <a:extLst>
              <a:ext uri="{FF2B5EF4-FFF2-40B4-BE49-F238E27FC236}">
                <a16:creationId xmlns:a16="http://schemas.microsoft.com/office/drawing/2014/main" id="{12BC6753-76D2-F1B1-61FE-64A1924FC468}"/>
              </a:ext>
            </a:extLst>
          </p:cNvPr>
          <p:cNvSpPr/>
          <p:nvPr/>
        </p:nvSpPr>
        <p:spPr>
          <a:xfrm>
            <a:off x="7010400" y="1640840"/>
            <a:ext cx="2834640" cy="95504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s-CL" sz="2400" b="1" dirty="0">
                <a:latin typeface="Bell MT" panose="02020503060305020303" pitchFamily="18" charset="0"/>
              </a:rPr>
              <a:t>Pre-Exilio</a:t>
            </a:r>
          </a:p>
        </p:txBody>
      </p:sp>
      <p:sp>
        <p:nvSpPr>
          <p:cNvPr id="8" name="Rectángulo 7">
            <a:extLst>
              <a:ext uri="{FF2B5EF4-FFF2-40B4-BE49-F238E27FC236}">
                <a16:creationId xmlns:a16="http://schemas.microsoft.com/office/drawing/2014/main" id="{58E17BCD-9618-78CA-A302-369170B0E22E}"/>
              </a:ext>
            </a:extLst>
          </p:cNvPr>
          <p:cNvSpPr/>
          <p:nvPr/>
        </p:nvSpPr>
        <p:spPr>
          <a:xfrm>
            <a:off x="7010400" y="3119120"/>
            <a:ext cx="2834640" cy="95504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CL" sz="2400" b="1" dirty="0">
                <a:latin typeface="Bell MT" panose="02020503060305020303" pitchFamily="18" charset="0"/>
              </a:rPr>
              <a:t>Exilio</a:t>
            </a:r>
          </a:p>
        </p:txBody>
      </p:sp>
      <p:sp>
        <p:nvSpPr>
          <p:cNvPr id="9" name="Flecha: a la derecha 8">
            <a:extLst>
              <a:ext uri="{FF2B5EF4-FFF2-40B4-BE49-F238E27FC236}">
                <a16:creationId xmlns:a16="http://schemas.microsoft.com/office/drawing/2014/main" id="{999DEDEA-78D8-1F77-B9F1-B5DFD886AD39}"/>
              </a:ext>
            </a:extLst>
          </p:cNvPr>
          <p:cNvSpPr/>
          <p:nvPr/>
        </p:nvSpPr>
        <p:spPr>
          <a:xfrm>
            <a:off x="4196080" y="3312160"/>
            <a:ext cx="2235200" cy="497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A6BEE970-96DE-31AB-4805-35AD97DA9891}"/>
              </a:ext>
            </a:extLst>
          </p:cNvPr>
          <p:cNvSpPr/>
          <p:nvPr/>
        </p:nvSpPr>
        <p:spPr>
          <a:xfrm>
            <a:off x="7010400" y="4597400"/>
            <a:ext cx="2834640" cy="10464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latin typeface="Bell MT" panose="02020503060305020303" pitchFamily="18" charset="0"/>
              </a:rPr>
              <a:t>Post-Exilio</a:t>
            </a:r>
          </a:p>
        </p:txBody>
      </p:sp>
    </p:spTree>
    <p:extLst>
      <p:ext uri="{BB962C8B-B14F-4D97-AF65-F5344CB8AC3E}">
        <p14:creationId xmlns:p14="http://schemas.microsoft.com/office/powerpoint/2010/main" val="31832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1175467" y="1123342"/>
            <a:ext cx="8309113" cy="4093428"/>
          </a:xfrm>
          <a:prstGeom prst="rect">
            <a:avLst/>
          </a:prstGeom>
          <a:noFill/>
        </p:spPr>
        <p:txBody>
          <a:bodyPr wrap="square" rtlCol="0">
            <a:spAutoFit/>
          </a:bodyPr>
          <a:lstStyle/>
          <a:p>
            <a:r>
              <a:rPr lang="es-ES" sz="2600" b="1" dirty="0">
                <a:solidFill>
                  <a:srgbClr val="FF0000"/>
                </a:solidFill>
                <a:latin typeface="Bell MT" panose="02020503060305020303" pitchFamily="18" charset="0"/>
              </a:rPr>
              <a:t>Propuesta para compartir hoy</a:t>
            </a:r>
          </a:p>
          <a:p>
            <a:pPr lvl="1"/>
            <a:endParaRPr lang="es-ES" sz="2600" dirty="0">
              <a:latin typeface="Bell MT" panose="02020503060305020303" pitchFamily="18" charset="0"/>
            </a:endParaRPr>
          </a:p>
          <a:p>
            <a:pPr marL="800100" lvl="1" indent="-342900">
              <a:buAutoNum type="arabicPeriod"/>
            </a:pPr>
            <a:r>
              <a:rPr lang="es-ES" sz="2600" dirty="0">
                <a:latin typeface="Bell MT" panose="02020503060305020303" pitchFamily="18" charset="0"/>
              </a:rPr>
              <a:t>Generalidades del movimiento  </a:t>
            </a:r>
          </a:p>
          <a:p>
            <a:pPr marL="800100" lvl="1" indent="-342900">
              <a:buAutoNum type="arabicPeriod"/>
            </a:pPr>
            <a:r>
              <a:rPr lang="es-CL" sz="2600" dirty="0">
                <a:latin typeface="Bell MT" panose="02020503060305020303" pitchFamily="18" charset="0"/>
              </a:rPr>
              <a:t>Características de los profetas</a:t>
            </a:r>
          </a:p>
          <a:p>
            <a:pPr marL="800100" lvl="1" indent="-342900">
              <a:buAutoNum type="arabicPeriod"/>
            </a:pPr>
            <a:r>
              <a:rPr lang="es-CL" sz="2600" dirty="0">
                <a:latin typeface="Bell MT" panose="02020503060305020303" pitchFamily="18" charset="0"/>
              </a:rPr>
              <a:t>Breve historia</a:t>
            </a:r>
          </a:p>
          <a:p>
            <a:pPr marL="800100" lvl="1" indent="-342900">
              <a:buAutoNum type="arabicPeriod"/>
            </a:pPr>
            <a:r>
              <a:rPr lang="es-CL" sz="2600" dirty="0">
                <a:latin typeface="Bell MT" panose="02020503060305020303" pitchFamily="18" charset="0"/>
              </a:rPr>
              <a:t>Quienes son los profetas</a:t>
            </a:r>
          </a:p>
          <a:p>
            <a:pPr marL="800100" lvl="1" indent="-342900">
              <a:buAutoNum type="arabicPeriod"/>
            </a:pPr>
            <a:r>
              <a:rPr lang="es-CL" sz="2600" dirty="0">
                <a:latin typeface="Bell MT" panose="02020503060305020303" pitchFamily="18" charset="0"/>
              </a:rPr>
              <a:t>Libros proféticos</a:t>
            </a:r>
          </a:p>
          <a:p>
            <a:pPr marL="800100" lvl="1" indent="-342900">
              <a:buAutoNum type="arabicPeriod"/>
            </a:pPr>
            <a:r>
              <a:rPr lang="es-CL" sz="2600" dirty="0">
                <a:latin typeface="Bell MT" panose="02020503060305020303" pitchFamily="18" charset="0"/>
              </a:rPr>
              <a:t>El lenguaje de los profetas</a:t>
            </a:r>
          </a:p>
          <a:p>
            <a:pPr marL="800100" lvl="1" indent="-342900">
              <a:buAutoNum type="arabicPeriod"/>
            </a:pPr>
            <a:r>
              <a:rPr lang="es-CL" sz="2600" dirty="0">
                <a:latin typeface="Bell MT" panose="02020503060305020303" pitchFamily="18" charset="0"/>
              </a:rPr>
              <a:t>Profetas mayores </a:t>
            </a:r>
          </a:p>
          <a:p>
            <a:pPr marL="342900" indent="-342900">
              <a:buAutoNum type="arabicPeriod"/>
            </a:pPr>
            <a:endParaRPr lang="es-CL" sz="2600" dirty="0">
              <a:latin typeface="Bell MT" panose="02020503060305020303" pitchFamily="18" charset="0"/>
            </a:endParaRPr>
          </a:p>
        </p:txBody>
      </p:sp>
    </p:spTree>
    <p:extLst>
      <p:ext uri="{BB962C8B-B14F-4D97-AF65-F5344CB8AC3E}">
        <p14:creationId xmlns:p14="http://schemas.microsoft.com/office/powerpoint/2010/main" val="27667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AC9246-2136-4416-AC86-7212FBBD574E}"/>
              </a:ext>
            </a:extLst>
          </p:cNvPr>
          <p:cNvSpPr txBox="1"/>
          <p:nvPr/>
        </p:nvSpPr>
        <p:spPr>
          <a:xfrm>
            <a:off x="397565" y="445461"/>
            <a:ext cx="6096000" cy="400110"/>
          </a:xfrm>
          <a:prstGeom prst="rect">
            <a:avLst/>
          </a:prstGeom>
          <a:noFill/>
        </p:spPr>
        <p:txBody>
          <a:bodyPr wrap="square">
            <a:spAutoFit/>
          </a:bodyPr>
          <a:lstStyle/>
          <a:p>
            <a:r>
              <a:rPr lang="es-ES" sz="2000" b="1" dirty="0">
                <a:solidFill>
                  <a:srgbClr val="C00000"/>
                </a:solidFill>
                <a:latin typeface="Bell MT" panose="02020503060305020303" pitchFamily="18" charset="0"/>
              </a:rPr>
              <a:t>Profetas del norte y del sur</a:t>
            </a:r>
            <a:endParaRPr lang="es-CL" sz="2000" b="1" dirty="0">
              <a:solidFill>
                <a:srgbClr val="C00000"/>
              </a:solidFill>
              <a:latin typeface="Bell MT" panose="02020503060305020303" pitchFamily="18" charset="0"/>
            </a:endParaRPr>
          </a:p>
        </p:txBody>
      </p:sp>
      <p:sp>
        <p:nvSpPr>
          <p:cNvPr id="7" name="CuadroTexto 6">
            <a:extLst>
              <a:ext uri="{FF2B5EF4-FFF2-40B4-BE49-F238E27FC236}">
                <a16:creationId xmlns:a16="http://schemas.microsoft.com/office/drawing/2014/main" id="{E66C687A-DBE7-4603-9439-FB6AB151B16A}"/>
              </a:ext>
            </a:extLst>
          </p:cNvPr>
          <p:cNvSpPr txBox="1"/>
          <p:nvPr/>
        </p:nvSpPr>
        <p:spPr>
          <a:xfrm>
            <a:off x="5836895" y="993889"/>
            <a:ext cx="5509176" cy="1785104"/>
          </a:xfrm>
          <a:prstGeom prst="rect">
            <a:avLst/>
          </a:prstGeom>
          <a:noFill/>
        </p:spPr>
        <p:txBody>
          <a:bodyPr wrap="square">
            <a:spAutoFit/>
          </a:bodyPr>
          <a:lstStyle/>
          <a:p>
            <a:pPr algn="just"/>
            <a:r>
              <a:rPr lang="es-ES" sz="2200" dirty="0">
                <a:latin typeface="Bell MT" panose="02020503060305020303" pitchFamily="18" charset="0"/>
              </a:rPr>
              <a:t>Dentro de esta tradición grupal, en el reino del Norte aparecen los profetas alrededor del rey mientras que en el reino del Sur se encuentran alrededor del templo de Jerusalén (en relación con los sacerdotes).</a:t>
            </a:r>
            <a:endParaRPr lang="es-CL" sz="2200" dirty="0">
              <a:latin typeface="Bell MT" panose="02020503060305020303" pitchFamily="18" charset="0"/>
            </a:endParaRPr>
          </a:p>
        </p:txBody>
      </p:sp>
      <p:pic>
        <p:nvPicPr>
          <p:cNvPr id="9" name="Imagen 8">
            <a:extLst>
              <a:ext uri="{FF2B5EF4-FFF2-40B4-BE49-F238E27FC236}">
                <a16:creationId xmlns:a16="http://schemas.microsoft.com/office/drawing/2014/main" id="{D3D13104-AA82-4560-B3F5-AB3A1131BE2F}"/>
              </a:ext>
            </a:extLst>
          </p:cNvPr>
          <p:cNvPicPr>
            <a:picLocks noChangeAspect="1"/>
          </p:cNvPicPr>
          <p:nvPr/>
        </p:nvPicPr>
        <p:blipFill>
          <a:blip r:embed="rId2"/>
          <a:stretch>
            <a:fillRect/>
          </a:stretch>
        </p:blipFill>
        <p:spPr>
          <a:xfrm>
            <a:off x="569841" y="993889"/>
            <a:ext cx="4744279" cy="5996242"/>
          </a:xfrm>
          <a:prstGeom prst="rect">
            <a:avLst/>
          </a:prstGeom>
        </p:spPr>
      </p:pic>
      <p:sp>
        <p:nvSpPr>
          <p:cNvPr id="10" name="CuadroTexto 9">
            <a:extLst>
              <a:ext uri="{FF2B5EF4-FFF2-40B4-BE49-F238E27FC236}">
                <a16:creationId xmlns:a16="http://schemas.microsoft.com/office/drawing/2014/main" id="{0CBCBD1F-C11F-4449-AD8A-E1B848FBC743}"/>
              </a:ext>
            </a:extLst>
          </p:cNvPr>
          <p:cNvSpPr txBox="1"/>
          <p:nvPr/>
        </p:nvSpPr>
        <p:spPr>
          <a:xfrm>
            <a:off x="5764696" y="3098354"/>
            <a:ext cx="5857463" cy="2882840"/>
          </a:xfrm>
          <a:prstGeom prst="rect">
            <a:avLst/>
          </a:prstGeom>
          <a:noFill/>
        </p:spPr>
        <p:txBody>
          <a:bodyPr wrap="square">
            <a:spAutoFit/>
          </a:bodyPr>
          <a:lstStyle/>
          <a:p>
            <a:pPr marL="82550" marR="259080" algn="just">
              <a:spcBef>
                <a:spcPts val="845"/>
              </a:spcBef>
              <a:spcAft>
                <a:spcPts val="0"/>
              </a:spcAft>
            </a:pPr>
            <a:r>
              <a:rPr lang="es-ES" sz="2200" dirty="0">
                <a:effectLst/>
                <a:latin typeface="Bell MT" panose="02020503060305020303" pitchFamily="18" charset="0"/>
                <a:ea typeface="Arial" panose="020B0604020202020204" pitchFamily="34" charset="0"/>
              </a:rPr>
              <a:t>Profetas antes del Exilio</a:t>
            </a:r>
          </a:p>
          <a:p>
            <a:pPr marL="82550" marR="259080" algn="just">
              <a:spcBef>
                <a:spcPts val="845"/>
              </a:spcBef>
              <a:spcAft>
                <a:spcPts val="0"/>
              </a:spcAft>
            </a:pPr>
            <a:r>
              <a:rPr lang="es-ES" sz="2200" dirty="0">
                <a:solidFill>
                  <a:srgbClr val="FF0000"/>
                </a:solidFill>
                <a:effectLst/>
                <a:latin typeface="Bell MT" panose="02020503060305020303" pitchFamily="18" charset="0"/>
                <a:ea typeface="Arial" panose="020B0604020202020204" pitchFamily="34" charset="0"/>
              </a:rPr>
              <a:t>En el reino  del norte  (Israel) </a:t>
            </a:r>
            <a:r>
              <a:rPr lang="es-ES" sz="2000" dirty="0">
                <a:effectLst/>
                <a:latin typeface="Bell MT" panose="02020503060305020303" pitchFamily="18" charset="0"/>
                <a:ea typeface="Arial" panose="020B0604020202020204" pitchFamily="34" charset="0"/>
              </a:rPr>
              <a:t>fueron: Amós (762 a.C.), Oseas (755-715 a.C.), Jonás (785-750 a.C.) y</a:t>
            </a:r>
            <a:r>
              <a:rPr lang="es-ES" sz="2000" spc="-145" dirty="0">
                <a:effectLst/>
                <a:latin typeface="Bell MT" panose="02020503060305020303" pitchFamily="18" charset="0"/>
                <a:ea typeface="Arial" panose="020B0604020202020204" pitchFamily="34" charset="0"/>
              </a:rPr>
              <a:t> </a:t>
            </a:r>
            <a:r>
              <a:rPr lang="es-ES" sz="2000" dirty="0">
                <a:effectLst/>
                <a:latin typeface="Bell MT" panose="02020503060305020303" pitchFamily="18" charset="0"/>
                <a:ea typeface="Arial" panose="020B0604020202020204" pitchFamily="34" charset="0"/>
              </a:rPr>
              <a:t>Nahúm </a:t>
            </a:r>
            <a:r>
              <a:rPr lang="es-ES" sz="2000" spc="10" dirty="0">
                <a:effectLst/>
                <a:latin typeface="Bell MT" panose="02020503060305020303" pitchFamily="18" charset="0"/>
                <a:ea typeface="Arial" panose="020B0604020202020204" pitchFamily="34" charset="0"/>
              </a:rPr>
              <a:t>(650-620 a.C.)</a:t>
            </a:r>
            <a:r>
              <a:rPr lang="es-ES" sz="2200" spc="10" dirty="0">
                <a:effectLst/>
                <a:latin typeface="Bell MT" panose="02020503060305020303" pitchFamily="18" charset="0"/>
                <a:ea typeface="Arial" panose="020B0604020202020204" pitchFamily="34" charset="0"/>
              </a:rPr>
              <a:t>.</a:t>
            </a:r>
          </a:p>
          <a:p>
            <a:pPr marL="82550" marR="259715" algn="just">
              <a:spcBef>
                <a:spcPts val="820"/>
              </a:spcBef>
              <a:spcAft>
                <a:spcPts val="0"/>
              </a:spcAft>
            </a:pPr>
            <a:r>
              <a:rPr lang="es-ES" sz="2200" dirty="0">
                <a:solidFill>
                  <a:srgbClr val="FF0000"/>
                </a:solidFill>
                <a:effectLst/>
                <a:latin typeface="Bell MT" panose="02020503060305020303" pitchFamily="18" charset="0"/>
                <a:ea typeface="Arial" panose="020B0604020202020204" pitchFamily="34" charset="0"/>
              </a:rPr>
              <a:t>En el reino </a:t>
            </a:r>
            <a:r>
              <a:rPr lang="es-ES" sz="2200" spc="10" dirty="0">
                <a:solidFill>
                  <a:srgbClr val="FF0000"/>
                </a:solidFill>
                <a:effectLst/>
                <a:latin typeface="Bell MT" panose="02020503060305020303" pitchFamily="18" charset="0"/>
                <a:ea typeface="Arial" panose="020B0604020202020204" pitchFamily="34" charset="0"/>
              </a:rPr>
              <a:t>del </a:t>
            </a:r>
            <a:r>
              <a:rPr lang="es-ES" sz="2200" dirty="0">
                <a:solidFill>
                  <a:srgbClr val="FF0000"/>
                </a:solidFill>
                <a:effectLst/>
                <a:latin typeface="Bell MT" panose="02020503060305020303" pitchFamily="18" charset="0"/>
                <a:ea typeface="Arial" panose="020B0604020202020204" pitchFamily="34" charset="0"/>
              </a:rPr>
              <a:t>sur (Juda)  </a:t>
            </a:r>
            <a:r>
              <a:rPr lang="es-ES" sz="2000" dirty="0">
                <a:effectLst/>
                <a:latin typeface="Bell MT" panose="02020503060305020303" pitchFamily="18" charset="0"/>
                <a:ea typeface="Arial" panose="020B0604020202020204" pitchFamily="34" charset="0"/>
              </a:rPr>
              <a:t>fueron: Isaías I (740-680 a.C.), Miqueas (735-700 a.C.), Sofonías (</a:t>
            </a:r>
            <a:r>
              <a:rPr lang="es-ES" sz="2000" spc="10" dirty="0">
                <a:effectLst/>
                <a:latin typeface="Bell MT" panose="02020503060305020303" pitchFamily="18" charset="0"/>
                <a:ea typeface="Arial" panose="020B0604020202020204" pitchFamily="34" charset="0"/>
              </a:rPr>
              <a:t>640-620 a.C.), </a:t>
            </a:r>
            <a:r>
              <a:rPr lang="es-ES" sz="2000" dirty="0">
                <a:effectLst/>
                <a:latin typeface="Bell MT" panose="02020503060305020303" pitchFamily="18" charset="0"/>
                <a:ea typeface="Arial" panose="020B0604020202020204" pitchFamily="34" charset="0"/>
              </a:rPr>
              <a:t>Jeremías (627-585 a.C.), Habacuc (607- 604AC), Joel (835-796AC), Abdías</a:t>
            </a:r>
            <a:r>
              <a:rPr lang="es-ES" sz="2000" spc="280" dirty="0">
                <a:effectLst/>
                <a:latin typeface="Bell MT" panose="02020503060305020303" pitchFamily="18" charset="0"/>
                <a:ea typeface="Arial" panose="020B0604020202020204" pitchFamily="34" charset="0"/>
              </a:rPr>
              <a:t> </a:t>
            </a:r>
            <a:r>
              <a:rPr lang="es-ES" sz="2000" dirty="0">
                <a:effectLst/>
                <a:latin typeface="Bell MT" panose="02020503060305020303" pitchFamily="18" charset="0"/>
                <a:ea typeface="Arial" panose="020B0604020202020204" pitchFamily="34" charset="0"/>
              </a:rPr>
              <a:t>(841-831 a.C.)</a:t>
            </a:r>
            <a:endParaRPr lang="es-CL" sz="2000" dirty="0">
              <a:effectLst/>
              <a:latin typeface="Bell MT" panose="02020503060305020303" pitchFamily="18" charset="0"/>
              <a:ea typeface="Arial" panose="020B0604020202020204" pitchFamily="34" charset="0"/>
            </a:endParaRPr>
          </a:p>
        </p:txBody>
      </p:sp>
    </p:spTree>
    <p:extLst>
      <p:ext uri="{BB962C8B-B14F-4D97-AF65-F5344CB8AC3E}">
        <p14:creationId xmlns:p14="http://schemas.microsoft.com/office/powerpoint/2010/main" val="12189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BF4FC23-73E5-4A2F-9DD2-8CC69C1191B3}"/>
              </a:ext>
            </a:extLst>
          </p:cNvPr>
          <p:cNvSpPr txBox="1"/>
          <p:nvPr/>
        </p:nvSpPr>
        <p:spPr>
          <a:xfrm>
            <a:off x="5539410" y="676389"/>
            <a:ext cx="4558748" cy="1631216"/>
          </a:xfrm>
          <a:prstGeom prst="rect">
            <a:avLst/>
          </a:prstGeom>
          <a:noFill/>
        </p:spPr>
        <p:txBody>
          <a:bodyPr wrap="square">
            <a:spAutoFit/>
          </a:bodyPr>
          <a:lstStyle/>
          <a:p>
            <a:r>
              <a:rPr lang="es-CL" sz="2000" dirty="0">
                <a:solidFill>
                  <a:srgbClr val="FF0000"/>
                </a:solidFill>
                <a:latin typeface="Bell MT" panose="02020503060305020303" pitchFamily="18" charset="0"/>
              </a:rPr>
              <a:t>Los profetas del exilio</a:t>
            </a:r>
          </a:p>
          <a:p>
            <a:endParaRPr lang="es-CL" sz="2000" dirty="0">
              <a:latin typeface="Bell MT" panose="02020503060305020303" pitchFamily="18" charset="0"/>
            </a:endParaRPr>
          </a:p>
          <a:p>
            <a:r>
              <a:rPr lang="es-CL" sz="2000" dirty="0">
                <a:latin typeface="Bell MT" panose="02020503060305020303" pitchFamily="18" charset="0"/>
              </a:rPr>
              <a:t>Ezequiel</a:t>
            </a:r>
          </a:p>
          <a:p>
            <a:r>
              <a:rPr lang="es-CL" sz="2000" dirty="0">
                <a:latin typeface="Bell MT" panose="02020503060305020303" pitchFamily="18" charset="0"/>
              </a:rPr>
              <a:t>El segundo Isaías</a:t>
            </a:r>
          </a:p>
          <a:p>
            <a:r>
              <a:rPr lang="es-ES" sz="2000" dirty="0">
                <a:latin typeface="Bell MT" panose="02020503060305020303" pitchFamily="18" charset="0"/>
              </a:rPr>
              <a:t>Profetas anónimos y redactores del exilio</a:t>
            </a:r>
            <a:endParaRPr lang="es-CL" sz="2000" dirty="0">
              <a:latin typeface="Bell MT" panose="02020503060305020303" pitchFamily="18" charset="0"/>
            </a:endParaRPr>
          </a:p>
        </p:txBody>
      </p:sp>
      <p:sp>
        <p:nvSpPr>
          <p:cNvPr id="7" name="CuadroTexto 6">
            <a:extLst>
              <a:ext uri="{FF2B5EF4-FFF2-40B4-BE49-F238E27FC236}">
                <a16:creationId xmlns:a16="http://schemas.microsoft.com/office/drawing/2014/main" id="{62ACC230-5401-49D6-BA81-61DB505E5AF8}"/>
              </a:ext>
            </a:extLst>
          </p:cNvPr>
          <p:cNvSpPr txBox="1"/>
          <p:nvPr/>
        </p:nvSpPr>
        <p:spPr>
          <a:xfrm>
            <a:off x="1789044" y="3659038"/>
            <a:ext cx="3750366" cy="2831544"/>
          </a:xfrm>
          <a:prstGeom prst="rect">
            <a:avLst/>
          </a:prstGeom>
          <a:noFill/>
        </p:spPr>
        <p:txBody>
          <a:bodyPr wrap="square">
            <a:spAutoFit/>
          </a:bodyPr>
          <a:lstStyle/>
          <a:p>
            <a:r>
              <a:rPr lang="es-CL" sz="2000" dirty="0">
                <a:solidFill>
                  <a:srgbClr val="FF0000"/>
                </a:solidFill>
                <a:latin typeface="Bell MT" panose="02020503060305020303" pitchFamily="18" charset="0"/>
              </a:rPr>
              <a:t>Profetas después del exilio</a:t>
            </a:r>
          </a:p>
          <a:p>
            <a:endParaRPr lang="es-CL" sz="2000" dirty="0">
              <a:latin typeface="Bell MT" panose="02020503060305020303" pitchFamily="18" charset="0"/>
            </a:endParaRPr>
          </a:p>
          <a:p>
            <a:r>
              <a:rPr lang="es-CL" sz="2000" dirty="0">
                <a:latin typeface="Bell MT" panose="02020503060305020303" pitchFamily="18" charset="0"/>
              </a:rPr>
              <a:t>Ageo</a:t>
            </a:r>
            <a:br>
              <a:rPr lang="es-CL" sz="2000" dirty="0">
                <a:latin typeface="Bell MT" panose="02020503060305020303" pitchFamily="18" charset="0"/>
              </a:rPr>
            </a:br>
            <a:r>
              <a:rPr lang="es-CL" sz="2000" dirty="0">
                <a:latin typeface="Bell MT" panose="02020503060305020303" pitchFamily="18" charset="0"/>
              </a:rPr>
              <a:t>Zacarias I - II</a:t>
            </a:r>
          </a:p>
          <a:p>
            <a:r>
              <a:rPr lang="es-CL" sz="2000" dirty="0" err="1">
                <a:latin typeface="Bell MT" panose="02020503060305020303" pitchFamily="18" charset="0"/>
              </a:rPr>
              <a:t>Isaias</a:t>
            </a:r>
            <a:r>
              <a:rPr lang="es-CL" sz="2000" dirty="0">
                <a:latin typeface="Bell MT" panose="02020503060305020303" pitchFamily="18" charset="0"/>
              </a:rPr>
              <a:t> III</a:t>
            </a:r>
          </a:p>
          <a:p>
            <a:r>
              <a:rPr lang="es-CL" sz="2000" dirty="0" err="1">
                <a:latin typeface="Bell MT" panose="02020503060305020303" pitchFamily="18" charset="0"/>
              </a:rPr>
              <a:t>Malaquias</a:t>
            </a:r>
            <a:br>
              <a:rPr lang="es-CL" sz="2000" dirty="0">
                <a:latin typeface="Bell MT" panose="02020503060305020303" pitchFamily="18" charset="0"/>
              </a:rPr>
            </a:br>
            <a:r>
              <a:rPr lang="es-CL" sz="2000" dirty="0" err="1">
                <a:latin typeface="Bell MT" panose="02020503060305020303" pitchFamily="18" charset="0"/>
              </a:rPr>
              <a:t>Abdias</a:t>
            </a:r>
            <a:br>
              <a:rPr lang="es-CL" sz="2000" dirty="0">
                <a:latin typeface="Bell MT" panose="02020503060305020303" pitchFamily="18" charset="0"/>
              </a:rPr>
            </a:br>
            <a:r>
              <a:rPr lang="es-CL" sz="2000" dirty="0">
                <a:latin typeface="Bell MT" panose="02020503060305020303" pitchFamily="18" charset="0"/>
              </a:rPr>
              <a:t>Joel</a:t>
            </a:r>
          </a:p>
          <a:p>
            <a:r>
              <a:rPr lang="es-ES" dirty="0"/>
              <a:t> </a:t>
            </a:r>
            <a:endParaRPr lang="es-CL" dirty="0"/>
          </a:p>
        </p:txBody>
      </p:sp>
      <p:pic>
        <p:nvPicPr>
          <p:cNvPr id="9" name="Imagen 8">
            <a:extLst>
              <a:ext uri="{FF2B5EF4-FFF2-40B4-BE49-F238E27FC236}">
                <a16:creationId xmlns:a16="http://schemas.microsoft.com/office/drawing/2014/main" id="{22BB1DCC-DB81-4558-A25C-64B68EDF8FAF}"/>
              </a:ext>
            </a:extLst>
          </p:cNvPr>
          <p:cNvPicPr>
            <a:picLocks noChangeAspect="1"/>
          </p:cNvPicPr>
          <p:nvPr/>
        </p:nvPicPr>
        <p:blipFill>
          <a:blip r:embed="rId2"/>
          <a:stretch>
            <a:fillRect/>
          </a:stretch>
        </p:blipFill>
        <p:spPr>
          <a:xfrm>
            <a:off x="1829837" y="217194"/>
            <a:ext cx="3139730" cy="3038889"/>
          </a:xfrm>
          <a:prstGeom prst="rect">
            <a:avLst/>
          </a:prstGeom>
        </p:spPr>
      </p:pic>
      <p:pic>
        <p:nvPicPr>
          <p:cNvPr id="10" name="Imagen 9">
            <a:extLst>
              <a:ext uri="{FF2B5EF4-FFF2-40B4-BE49-F238E27FC236}">
                <a16:creationId xmlns:a16="http://schemas.microsoft.com/office/drawing/2014/main" id="{6E4B51B7-79E6-4366-BF4F-EF6B1E251D88}"/>
              </a:ext>
            </a:extLst>
          </p:cNvPr>
          <p:cNvPicPr>
            <a:picLocks noChangeAspect="1"/>
          </p:cNvPicPr>
          <p:nvPr/>
        </p:nvPicPr>
        <p:blipFill>
          <a:blip r:embed="rId3"/>
          <a:stretch>
            <a:fillRect/>
          </a:stretch>
        </p:blipFill>
        <p:spPr>
          <a:xfrm>
            <a:off x="6096000" y="3429000"/>
            <a:ext cx="2850705" cy="3143768"/>
          </a:xfrm>
          <a:prstGeom prst="rect">
            <a:avLst/>
          </a:prstGeom>
        </p:spPr>
      </p:pic>
    </p:spTree>
    <p:extLst>
      <p:ext uri="{BB962C8B-B14F-4D97-AF65-F5344CB8AC3E}">
        <p14:creationId xmlns:p14="http://schemas.microsoft.com/office/powerpoint/2010/main" val="2000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6AC9EB2-CBE5-43DF-901F-3675B0047603}"/>
              </a:ext>
            </a:extLst>
          </p:cNvPr>
          <p:cNvSpPr txBox="1"/>
          <p:nvPr/>
        </p:nvSpPr>
        <p:spPr>
          <a:xfrm>
            <a:off x="344557" y="411682"/>
            <a:ext cx="8441634" cy="400110"/>
          </a:xfrm>
          <a:prstGeom prst="rect">
            <a:avLst/>
          </a:prstGeom>
          <a:noFill/>
        </p:spPr>
        <p:txBody>
          <a:bodyPr wrap="square">
            <a:spAutoFit/>
          </a:bodyPr>
          <a:lstStyle/>
          <a:p>
            <a:r>
              <a:rPr lang="es-ES" sz="2000" b="1" dirty="0">
                <a:solidFill>
                  <a:srgbClr val="FF0000"/>
                </a:solidFill>
                <a:latin typeface="Bell MT" panose="02020503060305020303" pitchFamily="18" charset="0"/>
              </a:rPr>
              <a:t>5. El lenguaje de los profetas: La transmisión  del mensaje profético </a:t>
            </a:r>
          </a:p>
        </p:txBody>
      </p:sp>
      <p:sp>
        <p:nvSpPr>
          <p:cNvPr id="7" name="CuadroTexto 6">
            <a:extLst>
              <a:ext uri="{FF2B5EF4-FFF2-40B4-BE49-F238E27FC236}">
                <a16:creationId xmlns:a16="http://schemas.microsoft.com/office/drawing/2014/main" id="{CB0ED5DA-EA3B-40A5-A23B-ACFAF6C14DC7}"/>
              </a:ext>
            </a:extLst>
          </p:cNvPr>
          <p:cNvSpPr txBox="1"/>
          <p:nvPr/>
        </p:nvSpPr>
        <p:spPr>
          <a:xfrm>
            <a:off x="342348" y="1188948"/>
            <a:ext cx="11463130" cy="4154984"/>
          </a:xfrm>
          <a:prstGeom prst="rect">
            <a:avLst/>
          </a:prstGeom>
          <a:noFill/>
        </p:spPr>
        <p:txBody>
          <a:bodyPr wrap="square">
            <a:spAutoFit/>
          </a:bodyPr>
          <a:lstStyle/>
          <a:p>
            <a:r>
              <a:rPr lang="es-ES" sz="2200" b="1" dirty="0">
                <a:solidFill>
                  <a:srgbClr val="FF0000"/>
                </a:solidFill>
                <a:latin typeface="Bell MT" panose="02020503060305020303" pitchFamily="18" charset="0"/>
              </a:rPr>
              <a:t>1. LA PALABRA </a:t>
            </a:r>
            <a:br>
              <a:rPr lang="es-ES" sz="2200" dirty="0">
                <a:latin typeface="Bell MT" panose="02020503060305020303" pitchFamily="18" charset="0"/>
              </a:rPr>
            </a:br>
            <a:endParaRPr lang="es-ES" sz="2200" dirty="0">
              <a:latin typeface="Bell MT" panose="02020503060305020303" pitchFamily="18" charset="0"/>
            </a:endParaRPr>
          </a:p>
          <a:p>
            <a:r>
              <a:rPr lang="es-ES" sz="2200" dirty="0">
                <a:latin typeface="Bell MT" panose="02020503060305020303" pitchFamily="18" charset="0"/>
              </a:rPr>
              <a:t>La palabra de Dios que llega al profeta y que ha de transmitir al pueblo puede ser despreciada, que es dura, exigente, clara...; pero también es una palabra encarnada, y ésta es su fuerza y su debilidad</a:t>
            </a:r>
          </a:p>
          <a:p>
            <a:endParaRPr lang="es-ES" sz="2200" dirty="0">
              <a:latin typeface="Bell MT" panose="02020503060305020303" pitchFamily="18" charset="0"/>
            </a:endParaRPr>
          </a:p>
          <a:p>
            <a:pPr marL="285750" indent="-285750">
              <a:buFontTx/>
              <a:buChar char="-"/>
            </a:pPr>
            <a:r>
              <a:rPr lang="es-ES" sz="2200" dirty="0">
                <a:latin typeface="Bell MT" panose="02020503060305020303" pitchFamily="18" charset="0"/>
              </a:rPr>
              <a:t>Encarnada en una cultura y un tiempo </a:t>
            </a:r>
            <a:br>
              <a:rPr lang="es-ES" sz="2200" dirty="0">
                <a:latin typeface="Bell MT" panose="02020503060305020303" pitchFamily="18" charset="0"/>
              </a:rPr>
            </a:br>
            <a:endParaRPr lang="es-ES" sz="2200" dirty="0">
              <a:latin typeface="Bell MT" panose="02020503060305020303" pitchFamily="18" charset="0"/>
            </a:endParaRPr>
          </a:p>
          <a:p>
            <a:pPr marL="285750" indent="-285750">
              <a:buFontTx/>
              <a:buChar char="-"/>
            </a:pPr>
            <a:r>
              <a:rPr lang="es-CL" sz="2200" dirty="0">
                <a:latin typeface="Bell MT" panose="02020503060305020303" pitchFamily="18" charset="0"/>
              </a:rPr>
              <a:t>Géneros literarios: sapienciales, </a:t>
            </a:r>
            <a:r>
              <a:rPr lang="es-ES" sz="2200" dirty="0">
                <a:latin typeface="Bell MT" panose="02020503060305020303" pitchFamily="18" charset="0"/>
              </a:rPr>
              <a:t>Géneros relacionados con el culto (himnos-oraciones), Géneros jurídicos, Géneros de otros ámbitos de la vida.</a:t>
            </a:r>
            <a:br>
              <a:rPr lang="es-ES" sz="2200" dirty="0">
                <a:latin typeface="Bell MT" panose="02020503060305020303" pitchFamily="18" charset="0"/>
              </a:rPr>
            </a:br>
            <a:endParaRPr lang="es-ES" sz="2200" dirty="0">
              <a:latin typeface="Bell MT" panose="02020503060305020303" pitchFamily="18" charset="0"/>
            </a:endParaRPr>
          </a:p>
          <a:p>
            <a:pPr marL="285750" indent="-285750">
              <a:buFontTx/>
              <a:buChar char="-"/>
            </a:pPr>
            <a:r>
              <a:rPr lang="pt-BR" sz="2200" dirty="0">
                <a:latin typeface="Bell MT" panose="02020503060305020303" pitchFamily="18" charset="0"/>
              </a:rPr>
              <a:t>Géneros especialmente usados por </a:t>
            </a:r>
            <a:r>
              <a:rPr lang="pt-BR" sz="2200" dirty="0" err="1">
                <a:latin typeface="Bell MT" panose="02020503060305020303" pitchFamily="18" charset="0"/>
              </a:rPr>
              <a:t>los</a:t>
            </a:r>
            <a:r>
              <a:rPr lang="pt-BR" sz="2200" dirty="0">
                <a:latin typeface="Bell MT" panose="02020503060305020303" pitchFamily="18" charset="0"/>
              </a:rPr>
              <a:t> profetas : oráculos de condena, </a:t>
            </a:r>
            <a:r>
              <a:rPr lang="pt-BR" sz="2200" dirty="0" err="1">
                <a:latin typeface="Bell MT" panose="02020503060305020303" pitchFamily="18" charset="0"/>
              </a:rPr>
              <a:t>ayes</a:t>
            </a:r>
            <a:r>
              <a:rPr lang="pt-BR" sz="2200" dirty="0">
                <a:latin typeface="Bell MT" panose="02020503060305020303" pitchFamily="18" charset="0"/>
              </a:rPr>
              <a:t>, oráculo de </a:t>
            </a:r>
            <a:r>
              <a:rPr lang="pt-BR" sz="2200" dirty="0" err="1">
                <a:latin typeface="Bell MT" panose="02020503060305020303" pitchFamily="18" charset="0"/>
              </a:rPr>
              <a:t>salvación</a:t>
            </a:r>
            <a:r>
              <a:rPr lang="pt-BR" sz="2200" dirty="0">
                <a:latin typeface="Bell MT" panose="02020503060305020303" pitchFamily="18" charset="0"/>
              </a:rPr>
              <a:t>, etc.</a:t>
            </a:r>
            <a:endParaRPr lang="es-CL" sz="2200" dirty="0">
              <a:latin typeface="Bell MT" panose="02020503060305020303" pitchFamily="18" charset="0"/>
            </a:endParaRPr>
          </a:p>
        </p:txBody>
      </p:sp>
    </p:spTree>
    <p:extLst>
      <p:ext uri="{BB962C8B-B14F-4D97-AF65-F5344CB8AC3E}">
        <p14:creationId xmlns:p14="http://schemas.microsoft.com/office/powerpoint/2010/main" val="16067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8EE502A-C2E8-4BEF-89F2-D6F284156D89}"/>
              </a:ext>
            </a:extLst>
          </p:cNvPr>
          <p:cNvSpPr txBox="1"/>
          <p:nvPr/>
        </p:nvSpPr>
        <p:spPr>
          <a:xfrm>
            <a:off x="463826" y="1129693"/>
            <a:ext cx="10880035" cy="769441"/>
          </a:xfrm>
          <a:prstGeom prst="rect">
            <a:avLst/>
          </a:prstGeom>
          <a:noFill/>
        </p:spPr>
        <p:txBody>
          <a:bodyPr wrap="square">
            <a:spAutoFit/>
          </a:bodyPr>
          <a:lstStyle/>
          <a:p>
            <a:r>
              <a:rPr lang="es-ES" sz="2200" dirty="0">
                <a:latin typeface="Bell MT" panose="02020503060305020303" pitchFamily="18" charset="0"/>
              </a:rPr>
              <a:t>Por medio de la acción simbólica se puede captar mucho más la atención de los destinatarios del mensaje porque pone ante los ojos algo que las palabras sólo pueden enunciar.</a:t>
            </a:r>
            <a:endParaRPr lang="es-CL" sz="2200" dirty="0">
              <a:latin typeface="Bell MT" panose="02020503060305020303" pitchFamily="18" charset="0"/>
            </a:endParaRPr>
          </a:p>
        </p:txBody>
      </p:sp>
      <p:sp>
        <p:nvSpPr>
          <p:cNvPr id="7" name="CuadroTexto 6">
            <a:extLst>
              <a:ext uri="{FF2B5EF4-FFF2-40B4-BE49-F238E27FC236}">
                <a16:creationId xmlns:a16="http://schemas.microsoft.com/office/drawing/2014/main" id="{1EBF2A4A-91F2-4A38-B390-AA9824E17C6F}"/>
              </a:ext>
            </a:extLst>
          </p:cNvPr>
          <p:cNvSpPr txBox="1"/>
          <p:nvPr/>
        </p:nvSpPr>
        <p:spPr>
          <a:xfrm>
            <a:off x="463826" y="2656909"/>
            <a:ext cx="6255027" cy="2462213"/>
          </a:xfrm>
          <a:prstGeom prst="rect">
            <a:avLst/>
          </a:prstGeom>
          <a:noFill/>
        </p:spPr>
        <p:txBody>
          <a:bodyPr wrap="square">
            <a:spAutoFit/>
          </a:bodyPr>
          <a:lstStyle/>
          <a:p>
            <a:pPr algn="just"/>
            <a:r>
              <a:rPr lang="es-ES" sz="2200" dirty="0">
                <a:latin typeface="Bell MT" panose="02020503060305020303" pitchFamily="18" charset="0"/>
              </a:rPr>
              <a:t>Se trata de verdaderas acciones simbólicas dirigidas a “visualizar” un mensaje (simbolizando lo que Dios o el pueblo ha hecho o hará); otras veces, el elemento simbólico tiene el objetivo de preparar al profeta para recibir el mensaje que ha de transmitir y, otras veces, la acción simbólica aparece como una pura creación literaria</a:t>
            </a:r>
            <a:endParaRPr lang="es-CL" sz="2200" dirty="0">
              <a:latin typeface="Bell MT" panose="02020503060305020303" pitchFamily="18" charset="0"/>
            </a:endParaRPr>
          </a:p>
        </p:txBody>
      </p:sp>
      <p:pic>
        <p:nvPicPr>
          <p:cNvPr id="8" name="Imagen 7">
            <a:extLst>
              <a:ext uri="{FF2B5EF4-FFF2-40B4-BE49-F238E27FC236}">
                <a16:creationId xmlns:a16="http://schemas.microsoft.com/office/drawing/2014/main" id="{AC6355BD-9FA6-4393-8FBA-660E2E5067C9}"/>
              </a:ext>
            </a:extLst>
          </p:cNvPr>
          <p:cNvPicPr>
            <a:picLocks noChangeAspect="1"/>
          </p:cNvPicPr>
          <p:nvPr/>
        </p:nvPicPr>
        <p:blipFill>
          <a:blip r:embed="rId2"/>
          <a:stretch>
            <a:fillRect/>
          </a:stretch>
        </p:blipFill>
        <p:spPr>
          <a:xfrm>
            <a:off x="7306918" y="2620570"/>
            <a:ext cx="3821445" cy="2534892"/>
          </a:xfrm>
          <a:prstGeom prst="rect">
            <a:avLst/>
          </a:prstGeom>
        </p:spPr>
      </p:pic>
      <p:sp>
        <p:nvSpPr>
          <p:cNvPr id="9" name="CuadroTexto 8">
            <a:extLst>
              <a:ext uri="{FF2B5EF4-FFF2-40B4-BE49-F238E27FC236}">
                <a16:creationId xmlns:a16="http://schemas.microsoft.com/office/drawing/2014/main" id="{5B69A070-B0B8-4ADF-B39B-6864BB1B1255}"/>
              </a:ext>
            </a:extLst>
          </p:cNvPr>
          <p:cNvSpPr txBox="1"/>
          <p:nvPr/>
        </p:nvSpPr>
        <p:spPr>
          <a:xfrm>
            <a:off x="463826" y="398430"/>
            <a:ext cx="6096000" cy="400110"/>
          </a:xfrm>
          <a:prstGeom prst="rect">
            <a:avLst/>
          </a:prstGeom>
          <a:noFill/>
        </p:spPr>
        <p:txBody>
          <a:bodyPr wrap="square">
            <a:spAutoFit/>
          </a:bodyPr>
          <a:lstStyle/>
          <a:p>
            <a:r>
              <a:rPr lang="es-CL" sz="2000" b="1" dirty="0">
                <a:solidFill>
                  <a:srgbClr val="FF0000"/>
                </a:solidFill>
                <a:latin typeface="Bell MT" panose="02020503060305020303" pitchFamily="18" charset="0"/>
              </a:rPr>
              <a:t>2. LAS ACCIONES SIMBÓLICAS</a:t>
            </a:r>
          </a:p>
        </p:txBody>
      </p:sp>
    </p:spTree>
    <p:extLst>
      <p:ext uri="{BB962C8B-B14F-4D97-AF65-F5344CB8AC3E}">
        <p14:creationId xmlns:p14="http://schemas.microsoft.com/office/powerpoint/2010/main" val="42577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E6976E5-8177-4B71-90B1-72D7456CAB89}"/>
              </a:ext>
            </a:extLst>
          </p:cNvPr>
          <p:cNvSpPr txBox="1"/>
          <p:nvPr/>
        </p:nvSpPr>
        <p:spPr>
          <a:xfrm>
            <a:off x="463826" y="344556"/>
            <a:ext cx="2178802" cy="400110"/>
          </a:xfrm>
          <a:prstGeom prst="rect">
            <a:avLst/>
          </a:prstGeom>
          <a:noFill/>
        </p:spPr>
        <p:txBody>
          <a:bodyPr wrap="none" rtlCol="0">
            <a:spAutoFit/>
          </a:bodyPr>
          <a:lstStyle/>
          <a:p>
            <a:r>
              <a:rPr lang="es-ES" sz="2000" b="1" dirty="0">
                <a:solidFill>
                  <a:srgbClr val="FF0000"/>
                </a:solidFill>
                <a:latin typeface="Bell MT" panose="02020503060305020303" pitchFamily="18" charset="0"/>
              </a:rPr>
              <a:t>Algunos</a:t>
            </a:r>
            <a:r>
              <a:rPr lang="es-ES" sz="2000" b="1" dirty="0">
                <a:latin typeface="Bell MT" panose="02020503060305020303" pitchFamily="18" charset="0"/>
              </a:rPr>
              <a:t> </a:t>
            </a:r>
            <a:r>
              <a:rPr lang="es-ES" sz="2000" b="1" dirty="0">
                <a:solidFill>
                  <a:srgbClr val="FF0000"/>
                </a:solidFill>
                <a:latin typeface="Bell MT" panose="02020503060305020303" pitchFamily="18" charset="0"/>
              </a:rPr>
              <a:t>ejemplos</a:t>
            </a:r>
            <a:endParaRPr lang="es-CL" sz="2000" b="1" dirty="0">
              <a:solidFill>
                <a:srgbClr val="FF0000"/>
              </a:solidFill>
              <a:latin typeface="Bell MT" panose="02020503060305020303" pitchFamily="18" charset="0"/>
            </a:endParaRPr>
          </a:p>
        </p:txBody>
      </p:sp>
      <p:sp>
        <p:nvSpPr>
          <p:cNvPr id="11" name="CuadroTexto 10">
            <a:extLst>
              <a:ext uri="{FF2B5EF4-FFF2-40B4-BE49-F238E27FC236}">
                <a16:creationId xmlns:a16="http://schemas.microsoft.com/office/drawing/2014/main" id="{674CC114-BA9D-45F7-9E4B-BCB4C14BB6C2}"/>
              </a:ext>
            </a:extLst>
          </p:cNvPr>
          <p:cNvSpPr txBox="1"/>
          <p:nvPr/>
        </p:nvSpPr>
        <p:spPr>
          <a:xfrm>
            <a:off x="1027044" y="1213008"/>
            <a:ext cx="5426766" cy="4431983"/>
          </a:xfrm>
          <a:prstGeom prst="rect">
            <a:avLst/>
          </a:prstGeom>
          <a:noFill/>
        </p:spPr>
        <p:txBody>
          <a:bodyPr wrap="square">
            <a:spAutoFit/>
          </a:bodyPr>
          <a:lstStyle/>
          <a:p>
            <a:r>
              <a:rPr lang="es-CL" sz="2000" b="1" dirty="0"/>
              <a:t>Isaías</a:t>
            </a:r>
          </a:p>
          <a:p>
            <a:pPr marL="285750" indent="-285750">
              <a:buFont typeface="Arial" panose="020B0604020202020204" pitchFamily="34" charset="0"/>
              <a:buChar char="•"/>
            </a:pPr>
            <a:r>
              <a:rPr lang="es-ES" dirty="0"/>
              <a:t>Isaías acompañado por un niño (</a:t>
            </a:r>
            <a:r>
              <a:rPr lang="es-ES" dirty="0" err="1"/>
              <a:t>Is</a:t>
            </a:r>
            <a:r>
              <a:rPr lang="es-ES" dirty="0"/>
              <a:t> 7,3) </a:t>
            </a:r>
          </a:p>
          <a:p>
            <a:pPr marL="285750" indent="-285750">
              <a:buFont typeface="Arial" panose="020B0604020202020204" pitchFamily="34" charset="0"/>
              <a:buChar char="•"/>
            </a:pPr>
            <a:r>
              <a:rPr lang="es-ES" dirty="0"/>
              <a:t>El nombre simbólico de su segundo hijo (</a:t>
            </a:r>
            <a:r>
              <a:rPr lang="es-ES" dirty="0" err="1"/>
              <a:t>Is</a:t>
            </a:r>
            <a:r>
              <a:rPr lang="es-ES" dirty="0"/>
              <a:t> 8,1-4)</a:t>
            </a:r>
          </a:p>
          <a:p>
            <a:pPr marL="285750" indent="-285750">
              <a:buFont typeface="Arial" panose="020B0604020202020204" pitchFamily="34" charset="0"/>
              <a:buChar char="•"/>
            </a:pPr>
            <a:r>
              <a:rPr lang="es-ES" dirty="0"/>
              <a:t>Isaías descalzo y desnudo durante tres años (</a:t>
            </a:r>
            <a:r>
              <a:rPr lang="es-ES" dirty="0" err="1"/>
              <a:t>Is</a:t>
            </a:r>
            <a:r>
              <a:rPr lang="es-ES" dirty="0"/>
              <a:t> 20)</a:t>
            </a:r>
          </a:p>
          <a:p>
            <a:endParaRPr lang="es-ES" sz="2000" dirty="0"/>
          </a:p>
          <a:p>
            <a:r>
              <a:rPr lang="es-CL" sz="2000" b="1" dirty="0"/>
              <a:t>Oseas </a:t>
            </a:r>
          </a:p>
          <a:p>
            <a:pPr marL="285750" indent="-285750">
              <a:buFont typeface="Arial" panose="020B0604020202020204" pitchFamily="34" charset="0"/>
              <a:buChar char="•"/>
            </a:pPr>
            <a:r>
              <a:rPr lang="pt-BR" dirty="0"/>
              <a:t>Matrimonio e </a:t>
            </a:r>
            <a:r>
              <a:rPr lang="pt-BR" dirty="0" err="1"/>
              <a:t>hijos</a:t>
            </a:r>
            <a:r>
              <a:rPr lang="pt-BR" dirty="0"/>
              <a:t> (Os 1)</a:t>
            </a:r>
          </a:p>
          <a:p>
            <a:pPr marL="285750" indent="-285750">
              <a:buFont typeface="Arial" panose="020B0604020202020204" pitchFamily="34" charset="0"/>
              <a:buChar char="•"/>
            </a:pPr>
            <a:r>
              <a:rPr lang="es-CL" dirty="0"/>
              <a:t>La acogida de la esposa adúltera (Os 3)</a:t>
            </a:r>
          </a:p>
          <a:p>
            <a:endParaRPr lang="es-CL" sz="2000" dirty="0"/>
          </a:p>
          <a:p>
            <a:endParaRPr lang="es-CL" sz="2000" dirty="0"/>
          </a:p>
          <a:p>
            <a:r>
              <a:rPr lang="es-CL" sz="2000" b="1" dirty="0"/>
              <a:t>Jeremías</a:t>
            </a:r>
          </a:p>
          <a:p>
            <a:pPr marL="285750" indent="-285750">
              <a:buFont typeface="Arial" panose="020B0604020202020204" pitchFamily="34" charset="0"/>
              <a:buChar char="•"/>
            </a:pPr>
            <a:r>
              <a:rPr lang="es-ES" dirty="0"/>
              <a:t>El cinturón de lino (</a:t>
            </a:r>
            <a:r>
              <a:rPr lang="es-ES" dirty="0" err="1"/>
              <a:t>Jr</a:t>
            </a:r>
            <a:r>
              <a:rPr lang="es-ES" dirty="0"/>
              <a:t> 13,1-11)</a:t>
            </a:r>
          </a:p>
          <a:p>
            <a:pPr marL="285750" indent="-285750">
              <a:buFont typeface="Arial" panose="020B0604020202020204" pitchFamily="34" charset="0"/>
              <a:buChar char="•"/>
            </a:pPr>
            <a:r>
              <a:rPr lang="es-ES" dirty="0"/>
              <a:t>No casarse, no llorar, no alegrarse (16,1-9) </a:t>
            </a:r>
          </a:p>
          <a:p>
            <a:pPr marL="285750" indent="-285750">
              <a:buFont typeface="Arial" panose="020B0604020202020204" pitchFamily="34" charset="0"/>
              <a:buChar char="•"/>
            </a:pPr>
            <a:r>
              <a:rPr lang="es-ES" dirty="0"/>
              <a:t>La vasija de barro (</a:t>
            </a:r>
            <a:r>
              <a:rPr lang="es-ES" dirty="0" err="1"/>
              <a:t>Jr</a:t>
            </a:r>
            <a:r>
              <a:rPr lang="es-ES" dirty="0"/>
              <a:t> 19,1-11</a:t>
            </a:r>
          </a:p>
          <a:p>
            <a:pPr marL="285750" indent="-285750">
              <a:buFont typeface="Arial" panose="020B0604020202020204" pitchFamily="34" charset="0"/>
              <a:buChar char="•"/>
            </a:pPr>
            <a:r>
              <a:rPr lang="es-ES" dirty="0"/>
              <a:t>El yugo (</a:t>
            </a:r>
            <a:r>
              <a:rPr lang="es-ES" dirty="0" err="1"/>
              <a:t>Jr</a:t>
            </a:r>
            <a:r>
              <a:rPr lang="es-ES" dirty="0"/>
              <a:t> 27, 1-3.12)</a:t>
            </a:r>
            <a:endParaRPr lang="es-CL" dirty="0"/>
          </a:p>
        </p:txBody>
      </p:sp>
      <p:sp>
        <p:nvSpPr>
          <p:cNvPr id="13" name="CuadroTexto 12">
            <a:extLst>
              <a:ext uri="{FF2B5EF4-FFF2-40B4-BE49-F238E27FC236}">
                <a16:creationId xmlns:a16="http://schemas.microsoft.com/office/drawing/2014/main" id="{31A8A3EC-4C24-4229-9AA0-6FCA65275437}"/>
              </a:ext>
            </a:extLst>
          </p:cNvPr>
          <p:cNvSpPr txBox="1"/>
          <p:nvPr/>
        </p:nvSpPr>
        <p:spPr>
          <a:xfrm>
            <a:off x="7288695" y="2110698"/>
            <a:ext cx="3114261" cy="2308324"/>
          </a:xfrm>
          <a:prstGeom prst="rect">
            <a:avLst/>
          </a:prstGeom>
          <a:noFill/>
        </p:spPr>
        <p:txBody>
          <a:bodyPr wrap="square">
            <a:spAutoFit/>
          </a:bodyPr>
          <a:lstStyle/>
          <a:p>
            <a:pPr algn="just"/>
            <a:r>
              <a:rPr lang="es-ES" sz="2400" dirty="0">
                <a:latin typeface="Bell MT" panose="02020503060305020303" pitchFamily="18" charset="0"/>
              </a:rPr>
              <a:t>La acción simbólica pretende manifestar los planes de Dios, hacer visible su mensaje, y su eficacia proviene de </a:t>
            </a:r>
          </a:p>
          <a:p>
            <a:pPr algn="just"/>
            <a:r>
              <a:rPr lang="es-ES" sz="2400" dirty="0">
                <a:latin typeface="Bell MT" panose="02020503060305020303" pitchFamily="18" charset="0"/>
              </a:rPr>
              <a:t>Dios, que la ordena. </a:t>
            </a:r>
            <a:endParaRPr lang="es-CL" sz="2400" dirty="0">
              <a:latin typeface="Bell MT" panose="02020503060305020303" pitchFamily="18" charset="0"/>
            </a:endParaRPr>
          </a:p>
        </p:txBody>
      </p:sp>
    </p:spTree>
    <p:extLst>
      <p:ext uri="{BB962C8B-B14F-4D97-AF65-F5344CB8AC3E}">
        <p14:creationId xmlns:p14="http://schemas.microsoft.com/office/powerpoint/2010/main" val="8476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7DC68B1-0F47-42C2-8D45-173835EFDEB9}"/>
              </a:ext>
            </a:extLst>
          </p:cNvPr>
          <p:cNvSpPr txBox="1"/>
          <p:nvPr/>
        </p:nvSpPr>
        <p:spPr>
          <a:xfrm>
            <a:off x="1298712" y="1490008"/>
            <a:ext cx="8905462" cy="2769989"/>
          </a:xfrm>
          <a:prstGeom prst="rect">
            <a:avLst/>
          </a:prstGeom>
          <a:noFill/>
        </p:spPr>
        <p:txBody>
          <a:bodyPr wrap="square">
            <a:spAutoFit/>
          </a:bodyPr>
          <a:lstStyle/>
          <a:p>
            <a:pPr algn="ctr"/>
            <a:r>
              <a:rPr lang="es-ES" sz="3000" b="1" dirty="0">
                <a:solidFill>
                  <a:srgbClr val="C00000"/>
                </a:solidFill>
                <a:latin typeface="Bell MT" panose="02020503060305020303" pitchFamily="18" charset="0"/>
              </a:rPr>
              <a:t>Profetas Mayores</a:t>
            </a:r>
          </a:p>
          <a:p>
            <a:pPr algn="ctr"/>
            <a:endParaRPr lang="es-ES" sz="3000" b="1" dirty="0">
              <a:solidFill>
                <a:srgbClr val="C00000"/>
              </a:solidFill>
              <a:latin typeface="Bell MT" panose="02020503060305020303" pitchFamily="18" charset="0"/>
            </a:endParaRPr>
          </a:p>
          <a:p>
            <a:pPr algn="ctr"/>
            <a:r>
              <a:rPr lang="es-ES" sz="3000" dirty="0">
                <a:latin typeface="Bell MT" panose="02020503060305020303" pitchFamily="18" charset="0"/>
              </a:rPr>
              <a:t>Isaías </a:t>
            </a:r>
          </a:p>
          <a:p>
            <a:pPr algn="ctr"/>
            <a:r>
              <a:rPr lang="es-ES" sz="3000" dirty="0">
                <a:latin typeface="Bell MT" panose="02020503060305020303" pitchFamily="18" charset="0"/>
              </a:rPr>
              <a:t>Jeremías </a:t>
            </a:r>
          </a:p>
          <a:p>
            <a:pPr algn="ctr"/>
            <a:r>
              <a:rPr lang="es-ES" sz="3000" dirty="0">
                <a:latin typeface="Bell MT" panose="02020503060305020303" pitchFamily="18" charset="0"/>
              </a:rPr>
              <a:t>Ezequiel </a:t>
            </a:r>
            <a:endParaRPr lang="es-CL" sz="3000" dirty="0">
              <a:latin typeface="Bell MT" panose="02020503060305020303" pitchFamily="18" charset="0"/>
            </a:endParaRPr>
          </a:p>
          <a:p>
            <a:endParaRPr lang="es-CL" sz="2400" dirty="0"/>
          </a:p>
        </p:txBody>
      </p:sp>
    </p:spTree>
    <p:extLst>
      <p:ext uri="{BB962C8B-B14F-4D97-AF65-F5344CB8AC3E}">
        <p14:creationId xmlns:p14="http://schemas.microsoft.com/office/powerpoint/2010/main" val="272859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0B49222-481E-6A7C-8833-2BA96BD74E11}"/>
              </a:ext>
            </a:extLst>
          </p:cNvPr>
          <p:cNvSpPr txBox="1"/>
          <p:nvPr/>
        </p:nvSpPr>
        <p:spPr>
          <a:xfrm>
            <a:off x="599440" y="535355"/>
            <a:ext cx="6096000" cy="430887"/>
          </a:xfrm>
          <a:prstGeom prst="rect">
            <a:avLst/>
          </a:prstGeom>
          <a:noFill/>
        </p:spPr>
        <p:txBody>
          <a:bodyPr wrap="square">
            <a:spAutoFit/>
          </a:bodyPr>
          <a:lstStyle/>
          <a:p>
            <a:r>
              <a:rPr lang="es-ES" sz="2200" b="1" dirty="0">
                <a:solidFill>
                  <a:srgbClr val="FF0000"/>
                </a:solidFill>
                <a:latin typeface="Bell MT" panose="02020503060305020303" pitchFamily="18" charset="0"/>
              </a:rPr>
              <a:t>Isaías, el profeta de huérfanos y viudas</a:t>
            </a:r>
            <a:endParaRPr lang="es-CL" sz="2200" b="1" dirty="0">
              <a:solidFill>
                <a:srgbClr val="FF0000"/>
              </a:solidFill>
              <a:latin typeface="Bell MT" panose="02020503060305020303" pitchFamily="18" charset="0"/>
            </a:endParaRPr>
          </a:p>
        </p:txBody>
      </p:sp>
      <p:pic>
        <p:nvPicPr>
          <p:cNvPr id="8" name="Imagen 7">
            <a:extLst>
              <a:ext uri="{FF2B5EF4-FFF2-40B4-BE49-F238E27FC236}">
                <a16:creationId xmlns:a16="http://schemas.microsoft.com/office/drawing/2014/main" id="{70980893-5805-3283-21EE-CD39DEBB22B6}"/>
              </a:ext>
            </a:extLst>
          </p:cNvPr>
          <p:cNvPicPr>
            <a:picLocks noChangeAspect="1"/>
          </p:cNvPicPr>
          <p:nvPr/>
        </p:nvPicPr>
        <p:blipFill>
          <a:blip r:embed="rId2"/>
          <a:stretch>
            <a:fillRect/>
          </a:stretch>
        </p:blipFill>
        <p:spPr>
          <a:xfrm>
            <a:off x="8230546" y="1167228"/>
            <a:ext cx="3563658" cy="4715411"/>
          </a:xfrm>
          <a:prstGeom prst="rect">
            <a:avLst/>
          </a:prstGeom>
        </p:spPr>
      </p:pic>
      <p:sp>
        <p:nvSpPr>
          <p:cNvPr id="9" name="Rectángulo: esquinas redondeadas 8">
            <a:extLst>
              <a:ext uri="{FF2B5EF4-FFF2-40B4-BE49-F238E27FC236}">
                <a16:creationId xmlns:a16="http://schemas.microsoft.com/office/drawing/2014/main" id="{74111377-A9AD-6541-9731-39E608000D5E}"/>
              </a:ext>
            </a:extLst>
          </p:cNvPr>
          <p:cNvSpPr/>
          <p:nvPr/>
        </p:nvSpPr>
        <p:spPr>
          <a:xfrm>
            <a:off x="599440" y="1341119"/>
            <a:ext cx="6929120" cy="45415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2200" b="1" dirty="0">
                <a:latin typeface="Bell MT" panose="02020503060305020303" pitchFamily="18" charset="0"/>
              </a:rPr>
              <a:t>EL PRIMER ISAÍAS (</a:t>
            </a:r>
            <a:r>
              <a:rPr lang="es-ES" sz="2200" b="1" dirty="0" err="1">
                <a:latin typeface="Bell MT" panose="02020503060305020303" pitchFamily="18" charset="0"/>
              </a:rPr>
              <a:t>Is</a:t>
            </a:r>
            <a:r>
              <a:rPr lang="es-ES" sz="2200" b="1" dirty="0">
                <a:latin typeface="Bell MT" panose="02020503060305020303" pitchFamily="18" charset="0"/>
              </a:rPr>
              <a:t> 1-39</a:t>
            </a:r>
            <a:r>
              <a:rPr lang="es-ES" sz="2200" dirty="0">
                <a:latin typeface="Bell MT" panose="02020503060305020303" pitchFamily="18" charset="0"/>
              </a:rPr>
              <a:t>)</a:t>
            </a:r>
          </a:p>
          <a:p>
            <a:pPr algn="just"/>
            <a:endParaRPr lang="es-ES" sz="2200" dirty="0">
              <a:latin typeface="Bell MT" panose="02020503060305020303" pitchFamily="18" charset="0"/>
            </a:endParaRPr>
          </a:p>
          <a:p>
            <a:pPr algn="just"/>
            <a:r>
              <a:rPr lang="es-ES" sz="2200" b="1" dirty="0">
                <a:latin typeface="Bell MT" panose="02020503060305020303" pitchFamily="18" charset="0"/>
              </a:rPr>
              <a:t>El libro del primer Isaías nos trasmite los ecos de un período histórico cargado de angustia por la amenaza del imperio asirio que quería adueñarse de Palestina, paso obligatorio para llegar hasta Egipto.</a:t>
            </a:r>
          </a:p>
          <a:p>
            <a:pPr algn="just"/>
            <a:endParaRPr lang="es-ES" sz="2200" dirty="0">
              <a:latin typeface="Bell MT" panose="02020503060305020303" pitchFamily="18" charset="0"/>
            </a:endParaRPr>
          </a:p>
          <a:p>
            <a:pPr algn="just"/>
            <a:r>
              <a:rPr lang="es-ES" sz="2200" dirty="0">
                <a:latin typeface="Bell MT" panose="02020503060305020303" pitchFamily="18" charset="0"/>
              </a:rPr>
              <a:t>Su mensaje:</a:t>
            </a:r>
          </a:p>
          <a:p>
            <a:pPr marL="285750" indent="-285750" algn="just">
              <a:buFontTx/>
              <a:buChar char="-"/>
            </a:pPr>
            <a:r>
              <a:rPr lang="es-ES" sz="2200" dirty="0">
                <a:latin typeface="Bell MT" panose="02020503060305020303" pitchFamily="18" charset="0"/>
              </a:rPr>
              <a:t>El príncipe de la paz (</a:t>
            </a:r>
            <a:r>
              <a:rPr lang="es-ES" sz="2200" dirty="0" err="1">
                <a:latin typeface="Bell MT" panose="02020503060305020303" pitchFamily="18" charset="0"/>
              </a:rPr>
              <a:t>Is</a:t>
            </a:r>
            <a:r>
              <a:rPr lang="es-ES" sz="2200" dirty="0">
                <a:latin typeface="Bell MT" panose="02020503060305020303" pitchFamily="18" charset="0"/>
              </a:rPr>
              <a:t> 9, 1-6)</a:t>
            </a:r>
          </a:p>
          <a:p>
            <a:pPr marL="285750" indent="-285750" algn="just">
              <a:buFontTx/>
              <a:buChar char="-"/>
            </a:pPr>
            <a:r>
              <a:rPr lang="es-ES" sz="2200" dirty="0">
                <a:latin typeface="Bell MT" panose="02020503060305020303" pitchFamily="18" charset="0"/>
              </a:rPr>
              <a:t>El reinado del Emanuel (</a:t>
            </a:r>
            <a:r>
              <a:rPr lang="es-ES" sz="2200" dirty="0" err="1">
                <a:latin typeface="Bell MT" panose="02020503060305020303" pitchFamily="18" charset="0"/>
              </a:rPr>
              <a:t>Is</a:t>
            </a:r>
            <a:r>
              <a:rPr lang="es-ES" sz="2200" dirty="0">
                <a:latin typeface="Bell MT" panose="02020503060305020303" pitchFamily="18" charset="0"/>
              </a:rPr>
              <a:t> 11, 1-9) </a:t>
            </a:r>
          </a:p>
          <a:p>
            <a:pPr marL="285750" indent="-285750" algn="just">
              <a:buFontTx/>
              <a:buChar char="-"/>
            </a:pPr>
            <a:r>
              <a:rPr lang="es-ES" sz="2200" dirty="0">
                <a:latin typeface="Bell MT" panose="02020503060305020303" pitchFamily="18" charset="0"/>
              </a:rPr>
              <a:t>La paz mesiánica ( 11, 6-9)</a:t>
            </a:r>
          </a:p>
          <a:p>
            <a:pPr algn="just"/>
            <a:endParaRPr lang="es-ES" dirty="0"/>
          </a:p>
        </p:txBody>
      </p:sp>
    </p:spTree>
    <p:extLst>
      <p:ext uri="{BB962C8B-B14F-4D97-AF65-F5344CB8AC3E}">
        <p14:creationId xmlns:p14="http://schemas.microsoft.com/office/powerpoint/2010/main" val="80708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0B49222-481E-6A7C-8833-2BA96BD74E11}"/>
              </a:ext>
            </a:extLst>
          </p:cNvPr>
          <p:cNvSpPr txBox="1"/>
          <p:nvPr/>
        </p:nvSpPr>
        <p:spPr>
          <a:xfrm>
            <a:off x="599440" y="535355"/>
            <a:ext cx="6096000" cy="430887"/>
          </a:xfrm>
          <a:prstGeom prst="rect">
            <a:avLst/>
          </a:prstGeom>
          <a:noFill/>
        </p:spPr>
        <p:txBody>
          <a:bodyPr wrap="square">
            <a:spAutoFit/>
          </a:bodyPr>
          <a:lstStyle/>
          <a:p>
            <a:r>
              <a:rPr lang="es-ES" sz="2200" b="1" dirty="0">
                <a:solidFill>
                  <a:srgbClr val="FF0000"/>
                </a:solidFill>
                <a:latin typeface="Bell MT" panose="02020503060305020303" pitchFamily="18" charset="0"/>
              </a:rPr>
              <a:t>Isaías, el profeta de huérfanos y viudas</a:t>
            </a:r>
            <a:endParaRPr lang="es-CL" sz="2200" b="1" dirty="0">
              <a:solidFill>
                <a:srgbClr val="FF0000"/>
              </a:solidFill>
              <a:latin typeface="Bell MT" panose="02020503060305020303" pitchFamily="18" charset="0"/>
            </a:endParaRPr>
          </a:p>
        </p:txBody>
      </p:sp>
      <p:sp>
        <p:nvSpPr>
          <p:cNvPr id="9" name="Rectángulo: esquinas redondeadas 8">
            <a:extLst>
              <a:ext uri="{FF2B5EF4-FFF2-40B4-BE49-F238E27FC236}">
                <a16:creationId xmlns:a16="http://schemas.microsoft.com/office/drawing/2014/main" id="{74111377-A9AD-6541-9731-39E608000D5E}"/>
              </a:ext>
            </a:extLst>
          </p:cNvPr>
          <p:cNvSpPr/>
          <p:nvPr/>
        </p:nvSpPr>
        <p:spPr>
          <a:xfrm>
            <a:off x="365196" y="1283284"/>
            <a:ext cx="7752644" cy="53308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r>
              <a:rPr lang="es-ES" sz="2200" b="1" dirty="0">
                <a:latin typeface="Bell MT" panose="02020503060305020303" pitchFamily="18" charset="0"/>
              </a:rPr>
              <a:t>EL SEGUNDO ISAÍAS: El siervo sufriente de Yahvé. </a:t>
            </a:r>
            <a:br>
              <a:rPr lang="es-ES" sz="2200" b="1" dirty="0">
                <a:latin typeface="Bell MT" panose="02020503060305020303" pitchFamily="18" charset="0"/>
              </a:rPr>
            </a:br>
            <a:r>
              <a:rPr lang="es-ES" sz="2200" b="1" dirty="0" err="1">
                <a:latin typeface="Bell MT" panose="02020503060305020303" pitchFamily="18" charset="0"/>
              </a:rPr>
              <a:t>Is</a:t>
            </a:r>
            <a:r>
              <a:rPr lang="es-ES" sz="2200" b="1" dirty="0">
                <a:latin typeface="Bell MT" panose="02020503060305020303" pitchFamily="18" charset="0"/>
              </a:rPr>
              <a:t> 40-55)</a:t>
            </a:r>
          </a:p>
          <a:p>
            <a:pPr algn="just"/>
            <a:endParaRPr lang="es-ES" sz="2200" b="1" dirty="0">
              <a:latin typeface="Bell MT" panose="02020503060305020303" pitchFamily="18" charset="0"/>
            </a:endParaRPr>
          </a:p>
          <a:p>
            <a:pPr algn="just"/>
            <a:r>
              <a:rPr lang="es-ES" sz="2200" b="1" dirty="0">
                <a:latin typeface="Bell MT" panose="02020503060305020303" pitchFamily="18" charset="0"/>
              </a:rPr>
              <a:t>Se dirigió a los desterrados de Babilonia en la última etapa de su destierro. Su profecía está recogida en los capítulos 40 a 55 de Isaías. El tema principal de estos capítulos es el regreso del destierro.</a:t>
            </a:r>
          </a:p>
          <a:p>
            <a:pPr algn="just"/>
            <a:endParaRPr lang="es-ES" sz="2200" b="1" dirty="0">
              <a:latin typeface="Bell MT" panose="02020503060305020303" pitchFamily="18" charset="0"/>
            </a:endParaRPr>
          </a:p>
          <a:p>
            <a:pPr algn="just"/>
            <a:r>
              <a:rPr lang="es-ES" sz="1900" dirty="0">
                <a:solidFill>
                  <a:srgbClr val="FF0000"/>
                </a:solidFill>
                <a:latin typeface="Bell MT" panose="02020503060305020303" pitchFamily="18" charset="0"/>
              </a:rPr>
              <a:t>a. </a:t>
            </a:r>
            <a:r>
              <a:rPr lang="es-ES" sz="1900" dirty="0">
                <a:latin typeface="Bell MT" panose="02020503060305020303" pitchFamily="18" charset="0"/>
              </a:rPr>
              <a:t>Su anuncio de la buena nueva de la liberación a los desterrados.</a:t>
            </a:r>
          </a:p>
          <a:p>
            <a:pPr algn="just"/>
            <a:r>
              <a:rPr lang="es-ES" sz="1900" dirty="0">
                <a:solidFill>
                  <a:srgbClr val="FF0000"/>
                </a:solidFill>
                <a:latin typeface="Bell MT" panose="02020503060305020303" pitchFamily="18" charset="0"/>
              </a:rPr>
              <a:t>b. </a:t>
            </a:r>
            <a:r>
              <a:rPr lang="es-ES" sz="1900" dirty="0">
                <a:latin typeface="Bell MT" panose="02020503060305020303" pitchFamily="18" charset="0"/>
              </a:rPr>
              <a:t>Estos capítulos de Isaías son conocidos con el nombre de Libro de la consolación”,  porque comienzan con las palabras: “Consuelen, consuelen a mi pueblo”.</a:t>
            </a:r>
          </a:p>
          <a:p>
            <a:pPr algn="just"/>
            <a:r>
              <a:rPr lang="es-ES" sz="1900" dirty="0">
                <a:solidFill>
                  <a:srgbClr val="FF0000"/>
                </a:solidFill>
                <a:latin typeface="Bell MT" panose="02020503060305020303" pitchFamily="18" charset="0"/>
              </a:rPr>
              <a:t>c. </a:t>
            </a:r>
            <a:r>
              <a:rPr lang="es-ES" sz="1900" dirty="0">
                <a:latin typeface="Bell MT" panose="02020503060305020303" pitchFamily="18" charset="0"/>
              </a:rPr>
              <a:t>En torno a la figura del Siervo se concentra la descripción de los sufrimientos del destierro y la esperanza de la liberación.</a:t>
            </a:r>
          </a:p>
          <a:p>
            <a:pPr algn="just"/>
            <a:r>
              <a:rPr lang="es-ES" sz="1900" dirty="0">
                <a:solidFill>
                  <a:srgbClr val="FF0000"/>
                </a:solidFill>
                <a:latin typeface="Bell MT" panose="02020503060305020303" pitchFamily="18" charset="0"/>
              </a:rPr>
              <a:t>d</a:t>
            </a:r>
            <a:r>
              <a:rPr lang="es-ES" sz="1900" dirty="0">
                <a:latin typeface="Bell MT" panose="02020503060305020303" pitchFamily="18" charset="0"/>
              </a:rPr>
              <a:t>. Isaías exhorta a preparar  el camino para el Señor.</a:t>
            </a: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sz="2200" b="1" dirty="0">
              <a:latin typeface="Bell MT" panose="02020503060305020303" pitchFamily="18" charset="0"/>
            </a:endParaRPr>
          </a:p>
          <a:p>
            <a:pPr algn="just"/>
            <a:endParaRPr lang="es-ES" dirty="0"/>
          </a:p>
        </p:txBody>
      </p:sp>
      <p:pic>
        <p:nvPicPr>
          <p:cNvPr id="2" name="Imagen 1">
            <a:extLst>
              <a:ext uri="{FF2B5EF4-FFF2-40B4-BE49-F238E27FC236}">
                <a16:creationId xmlns:a16="http://schemas.microsoft.com/office/drawing/2014/main" id="{DA192165-3E08-51AC-73CA-4300586D678B}"/>
              </a:ext>
            </a:extLst>
          </p:cNvPr>
          <p:cNvPicPr>
            <a:picLocks noChangeAspect="1"/>
          </p:cNvPicPr>
          <p:nvPr/>
        </p:nvPicPr>
        <p:blipFill>
          <a:blip r:embed="rId2"/>
          <a:stretch>
            <a:fillRect/>
          </a:stretch>
        </p:blipFill>
        <p:spPr>
          <a:xfrm>
            <a:off x="7987830" y="1433018"/>
            <a:ext cx="4055328" cy="3991964"/>
          </a:xfrm>
          <a:prstGeom prst="rect">
            <a:avLst/>
          </a:prstGeom>
        </p:spPr>
      </p:pic>
    </p:spTree>
    <p:extLst>
      <p:ext uri="{BB962C8B-B14F-4D97-AF65-F5344CB8AC3E}">
        <p14:creationId xmlns:p14="http://schemas.microsoft.com/office/powerpoint/2010/main" val="30467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F40FA8-9DF5-4538-857D-918E117DA715}"/>
              </a:ext>
            </a:extLst>
          </p:cNvPr>
          <p:cNvSpPr txBox="1"/>
          <p:nvPr/>
        </p:nvSpPr>
        <p:spPr>
          <a:xfrm>
            <a:off x="325120" y="653534"/>
            <a:ext cx="6096000" cy="430887"/>
          </a:xfrm>
          <a:prstGeom prst="rect">
            <a:avLst/>
          </a:prstGeom>
          <a:noFill/>
        </p:spPr>
        <p:txBody>
          <a:bodyPr wrap="square">
            <a:spAutoFit/>
          </a:bodyPr>
          <a:lstStyle/>
          <a:p>
            <a:r>
              <a:rPr lang="es-ES" sz="2200" b="1" dirty="0">
                <a:solidFill>
                  <a:srgbClr val="FF0000"/>
                </a:solidFill>
                <a:latin typeface="Bell MT" panose="02020503060305020303" pitchFamily="18" charset="0"/>
              </a:rPr>
              <a:t>Profetas de la restauración (538-518)</a:t>
            </a:r>
            <a:endParaRPr lang="es-CL" sz="2200" b="1" dirty="0">
              <a:solidFill>
                <a:srgbClr val="FF0000"/>
              </a:solidFill>
              <a:latin typeface="Bell MT" panose="02020503060305020303" pitchFamily="18" charset="0"/>
            </a:endParaRPr>
          </a:p>
        </p:txBody>
      </p:sp>
      <p:sp>
        <p:nvSpPr>
          <p:cNvPr id="7" name="CuadroTexto 6">
            <a:extLst>
              <a:ext uri="{FF2B5EF4-FFF2-40B4-BE49-F238E27FC236}">
                <a16:creationId xmlns:a16="http://schemas.microsoft.com/office/drawing/2014/main" id="{7B93312C-A727-4554-0D5B-AD12BC56A8B4}"/>
              </a:ext>
            </a:extLst>
          </p:cNvPr>
          <p:cNvSpPr txBox="1"/>
          <p:nvPr/>
        </p:nvSpPr>
        <p:spPr>
          <a:xfrm>
            <a:off x="325120" y="1456174"/>
            <a:ext cx="11369040" cy="830997"/>
          </a:xfrm>
          <a:prstGeom prst="rect">
            <a:avLst/>
          </a:prstGeom>
          <a:noFill/>
        </p:spPr>
        <p:txBody>
          <a:bodyPr wrap="square">
            <a:spAutoFit/>
          </a:bodyPr>
          <a:lstStyle/>
          <a:p>
            <a:r>
              <a:rPr lang="es-ES" sz="2400" dirty="0">
                <a:latin typeface="Bell MT" panose="02020503060305020303" pitchFamily="18" charset="0"/>
              </a:rPr>
              <a:t>Es el periodo previo al anochecer de la profecía en Israel. (siglos V-III).</a:t>
            </a:r>
          </a:p>
          <a:p>
            <a:r>
              <a:rPr lang="es-ES" sz="2400" dirty="0">
                <a:latin typeface="Bell MT" panose="02020503060305020303" pitchFamily="18" charset="0"/>
              </a:rPr>
              <a:t>Los profetas en este periodo son: Ageo,  Zacarias y </a:t>
            </a:r>
            <a:r>
              <a:rPr lang="es-ES" sz="2400" dirty="0">
                <a:solidFill>
                  <a:srgbClr val="FF0000"/>
                </a:solidFill>
                <a:latin typeface="Bell MT" panose="02020503060305020303" pitchFamily="18" charset="0"/>
              </a:rPr>
              <a:t>el III Isaías</a:t>
            </a:r>
            <a:r>
              <a:rPr lang="es-ES" sz="2400" dirty="0">
                <a:latin typeface="Bell MT" panose="02020503060305020303" pitchFamily="18" charset="0"/>
              </a:rPr>
              <a:t>. </a:t>
            </a:r>
            <a:endParaRPr lang="es-CL" sz="2400" dirty="0">
              <a:latin typeface="Bell MT" panose="02020503060305020303" pitchFamily="18" charset="0"/>
            </a:endParaRPr>
          </a:p>
        </p:txBody>
      </p:sp>
      <p:sp>
        <p:nvSpPr>
          <p:cNvPr id="9" name="CuadroTexto 8">
            <a:extLst>
              <a:ext uri="{FF2B5EF4-FFF2-40B4-BE49-F238E27FC236}">
                <a16:creationId xmlns:a16="http://schemas.microsoft.com/office/drawing/2014/main" id="{DABF724F-BFE9-25B7-06CC-48C81CE929B0}"/>
              </a:ext>
            </a:extLst>
          </p:cNvPr>
          <p:cNvSpPr txBox="1"/>
          <p:nvPr/>
        </p:nvSpPr>
        <p:spPr>
          <a:xfrm>
            <a:off x="325120" y="2658924"/>
            <a:ext cx="11074400" cy="3139321"/>
          </a:xfrm>
          <a:prstGeom prst="rect">
            <a:avLst/>
          </a:prstGeom>
          <a:noFill/>
        </p:spPr>
        <p:txBody>
          <a:bodyPr wrap="square">
            <a:spAutoFit/>
          </a:bodyPr>
          <a:lstStyle/>
          <a:p>
            <a:pPr algn="just"/>
            <a:r>
              <a:rPr lang="es-ES" sz="2200" b="1" dirty="0">
                <a:latin typeface="Bell MT" panose="02020503060305020303" pitchFamily="18" charset="0"/>
              </a:rPr>
              <a:t>El TERCER ISAÍAS. Los capítulos 56-66 de </a:t>
            </a:r>
            <a:r>
              <a:rPr lang="es-ES" sz="2200" b="1" dirty="0" err="1">
                <a:latin typeface="Bell MT" panose="02020503060305020303" pitchFamily="18" charset="0"/>
              </a:rPr>
              <a:t>Is</a:t>
            </a:r>
            <a:r>
              <a:rPr lang="es-ES" sz="2200" b="1" dirty="0">
                <a:latin typeface="Bell MT" panose="02020503060305020303" pitchFamily="18" charset="0"/>
              </a:rPr>
              <a:t>, que forman lo que llamamos el Tercer Isaías, posiblemente no son obra de una sola persona, sino de un equipo que sintonizaba con los dos Isaías anteriores. </a:t>
            </a:r>
          </a:p>
          <a:p>
            <a:pPr algn="just"/>
            <a:br>
              <a:rPr lang="es-ES" sz="2200" b="1" dirty="0">
                <a:latin typeface="Bell MT" panose="02020503060305020303" pitchFamily="18" charset="0"/>
              </a:rPr>
            </a:br>
            <a:r>
              <a:rPr lang="es-ES" sz="2200" b="1" dirty="0">
                <a:latin typeface="Bell MT" panose="02020503060305020303" pitchFamily="18" charset="0"/>
              </a:rPr>
              <a:t>Profetiza que Yahvé no necesita ningún templo ni le agradan los ritos y ayunos que se practican. El ayuno que desea Yahvé es el liberar a los oprimidos y alimentar a los hambrientos. 											</a:t>
            </a:r>
            <a:br>
              <a:rPr lang="es-ES" sz="2200" b="1" dirty="0">
                <a:latin typeface="Bell MT" panose="02020503060305020303" pitchFamily="18" charset="0"/>
              </a:rPr>
            </a:br>
            <a:r>
              <a:rPr lang="es-ES" sz="2200" b="1" dirty="0">
                <a:latin typeface="Bell MT" panose="02020503060305020303" pitchFamily="18" charset="0"/>
              </a:rPr>
              <a:t>El Tercer Isaías predica que Yahvé acepta a todos, hasta a los eunucos y extranjeros</a:t>
            </a:r>
            <a:endParaRPr lang="es-CL" sz="2200" b="1" dirty="0">
              <a:latin typeface="Bell MT" panose="02020503060305020303" pitchFamily="18" charset="0"/>
            </a:endParaRPr>
          </a:p>
        </p:txBody>
      </p:sp>
    </p:spTree>
    <p:extLst>
      <p:ext uri="{BB962C8B-B14F-4D97-AF65-F5344CB8AC3E}">
        <p14:creationId xmlns:p14="http://schemas.microsoft.com/office/powerpoint/2010/main" val="114014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BDA9E14-5EB8-54D9-74D7-8599D156AF38}"/>
              </a:ext>
            </a:extLst>
          </p:cNvPr>
          <p:cNvSpPr txBox="1"/>
          <p:nvPr/>
        </p:nvSpPr>
        <p:spPr>
          <a:xfrm>
            <a:off x="494807" y="466358"/>
            <a:ext cx="6096000" cy="769441"/>
          </a:xfrm>
          <a:prstGeom prst="rect">
            <a:avLst/>
          </a:prstGeom>
          <a:noFill/>
        </p:spPr>
        <p:txBody>
          <a:bodyPr wrap="square">
            <a:spAutoFit/>
          </a:bodyPr>
          <a:lstStyle/>
          <a:p>
            <a:r>
              <a:rPr lang="es-ES" sz="2200" b="1" dirty="0">
                <a:solidFill>
                  <a:srgbClr val="FF0000"/>
                </a:solidFill>
                <a:latin typeface="Bell MT" panose="02020503060305020303" pitchFamily="18" charset="0"/>
              </a:rPr>
              <a:t>Profeta Jeremías</a:t>
            </a:r>
          </a:p>
          <a:p>
            <a:r>
              <a:rPr lang="es-ES" sz="2200" b="1" dirty="0">
                <a:solidFill>
                  <a:srgbClr val="FF0000"/>
                </a:solidFill>
                <a:latin typeface="Bell MT" panose="02020503060305020303" pitchFamily="18" charset="0"/>
              </a:rPr>
              <a:t>Profeta en una época sacudida y compleja  </a:t>
            </a:r>
            <a:endParaRPr lang="es-CL" sz="2200" b="1" dirty="0">
              <a:solidFill>
                <a:srgbClr val="FF0000"/>
              </a:solidFill>
              <a:latin typeface="Bell MT" panose="02020503060305020303" pitchFamily="18" charset="0"/>
            </a:endParaRPr>
          </a:p>
        </p:txBody>
      </p:sp>
      <p:pic>
        <p:nvPicPr>
          <p:cNvPr id="6" name="Imagen 5">
            <a:extLst>
              <a:ext uri="{FF2B5EF4-FFF2-40B4-BE49-F238E27FC236}">
                <a16:creationId xmlns:a16="http://schemas.microsoft.com/office/drawing/2014/main" id="{1FE1D2A4-8C94-79CA-7468-A4E6B28C330F}"/>
              </a:ext>
            </a:extLst>
          </p:cNvPr>
          <p:cNvPicPr>
            <a:picLocks noChangeAspect="1"/>
          </p:cNvPicPr>
          <p:nvPr/>
        </p:nvPicPr>
        <p:blipFill>
          <a:blip r:embed="rId2"/>
          <a:stretch>
            <a:fillRect/>
          </a:stretch>
        </p:blipFill>
        <p:spPr>
          <a:xfrm>
            <a:off x="7653440" y="1132744"/>
            <a:ext cx="4043753" cy="4424775"/>
          </a:xfrm>
          <a:prstGeom prst="rect">
            <a:avLst/>
          </a:prstGeom>
        </p:spPr>
      </p:pic>
      <p:sp>
        <p:nvSpPr>
          <p:cNvPr id="8" name="CuadroTexto 7">
            <a:extLst>
              <a:ext uri="{FF2B5EF4-FFF2-40B4-BE49-F238E27FC236}">
                <a16:creationId xmlns:a16="http://schemas.microsoft.com/office/drawing/2014/main" id="{A9FE2C7C-018F-0B38-7C5C-3633E43E5F7D}"/>
              </a:ext>
            </a:extLst>
          </p:cNvPr>
          <p:cNvSpPr txBox="1"/>
          <p:nvPr/>
        </p:nvSpPr>
        <p:spPr>
          <a:xfrm>
            <a:off x="494807" y="1632635"/>
            <a:ext cx="7379193" cy="1107996"/>
          </a:xfrm>
          <a:prstGeom prst="rect">
            <a:avLst/>
          </a:prstGeom>
          <a:noFill/>
        </p:spPr>
        <p:txBody>
          <a:bodyPr wrap="square">
            <a:spAutoFit/>
          </a:bodyPr>
          <a:lstStyle/>
          <a:p>
            <a:r>
              <a:rPr lang="es-ES" sz="2200" b="1" dirty="0">
                <a:latin typeface="Bell MT" panose="02020503060305020303" pitchFamily="18" charset="0"/>
              </a:rPr>
              <a:t>Jeremías vivió en un período muy turbulento de la historia del Medio Oriente y de Judá. el imperio asirio mantuvo el poder absoluto en Medio Oriente y luego fue Babilonia.</a:t>
            </a:r>
            <a:endParaRPr lang="es-CL" sz="2200" b="1" dirty="0">
              <a:latin typeface="Bell MT" panose="02020503060305020303" pitchFamily="18" charset="0"/>
            </a:endParaRPr>
          </a:p>
        </p:txBody>
      </p:sp>
      <p:sp>
        <p:nvSpPr>
          <p:cNvPr id="10" name="CuadroTexto 9">
            <a:extLst>
              <a:ext uri="{FF2B5EF4-FFF2-40B4-BE49-F238E27FC236}">
                <a16:creationId xmlns:a16="http://schemas.microsoft.com/office/drawing/2014/main" id="{0F3B9BDA-4BCA-04EC-695A-B5DE4418AC88}"/>
              </a:ext>
            </a:extLst>
          </p:cNvPr>
          <p:cNvSpPr txBox="1"/>
          <p:nvPr/>
        </p:nvSpPr>
        <p:spPr>
          <a:xfrm>
            <a:off x="494807" y="3222693"/>
            <a:ext cx="6901675" cy="2800767"/>
          </a:xfrm>
          <a:prstGeom prst="rect">
            <a:avLst/>
          </a:prstGeom>
          <a:noFill/>
        </p:spPr>
        <p:txBody>
          <a:bodyPr wrap="square">
            <a:spAutoFit/>
          </a:bodyPr>
          <a:lstStyle/>
          <a:p>
            <a:pPr algn="just"/>
            <a:r>
              <a:rPr lang="es-ES" sz="2200" b="1" dirty="0">
                <a:latin typeface="Bell MT" panose="02020503060305020303" pitchFamily="18" charset="0"/>
              </a:rPr>
              <a:t>Jeremías es testigo de la invasión babilónica y ve en Nabucodonosor un ministro de Yahvé para castigar a Judá  y a Jerusalén por no haber escuchado a los profetas (25, 1-12) Para Jeremías, la resistencia a Babilonia era una locura. Esta convicción llegó en él al extremo de aconsejar a los soldados deponer sus armas y entregarse a los babilonios que sitiaban la ciudad (21, 1-10) Por ello, el rey de Judá lo metió en la cárcel.</a:t>
            </a:r>
            <a:endParaRPr lang="es-CL" sz="2200" b="1" dirty="0">
              <a:latin typeface="Bell MT" panose="02020503060305020303" pitchFamily="18" charset="0"/>
            </a:endParaRPr>
          </a:p>
        </p:txBody>
      </p:sp>
    </p:spTree>
    <p:extLst>
      <p:ext uri="{BB962C8B-B14F-4D97-AF65-F5344CB8AC3E}">
        <p14:creationId xmlns:p14="http://schemas.microsoft.com/office/powerpoint/2010/main" val="89606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1612347" y="1885342"/>
            <a:ext cx="8309113" cy="3323987"/>
          </a:xfrm>
          <a:prstGeom prst="rect">
            <a:avLst/>
          </a:prstGeom>
          <a:noFill/>
        </p:spPr>
        <p:txBody>
          <a:bodyPr wrap="square" rtlCol="0">
            <a:spAutoFit/>
          </a:bodyPr>
          <a:lstStyle/>
          <a:p>
            <a:r>
              <a:rPr lang="es-ES" sz="3000" b="1" dirty="0">
                <a:latin typeface="Bell MT" panose="02020503060305020303" pitchFamily="18" charset="0"/>
              </a:rPr>
              <a:t>“Dios encontró a su pueblo en una tierra desierta, en la soledad, entre aullidos salvajes. Lo educó, lo cuidó, lo crio, lo guardó como a la niña de sus ojos…”			 </a:t>
            </a:r>
            <a:br>
              <a:rPr lang="es-ES" sz="3000" b="1" dirty="0">
                <a:latin typeface="Bell MT" panose="02020503060305020303" pitchFamily="18" charset="0"/>
              </a:rPr>
            </a:br>
            <a:r>
              <a:rPr lang="es-ES" sz="2500" b="1" dirty="0">
                <a:latin typeface="Bell MT" panose="02020503060305020303" pitchFamily="18" charset="0"/>
              </a:rPr>
              <a:t>(</a:t>
            </a:r>
            <a:r>
              <a:rPr lang="es-ES" sz="2500" b="1" dirty="0" err="1">
                <a:latin typeface="Bell MT" panose="02020503060305020303" pitchFamily="18" charset="0"/>
              </a:rPr>
              <a:t>Dt</a:t>
            </a:r>
            <a:r>
              <a:rPr lang="es-ES" sz="2500" b="1" dirty="0">
                <a:latin typeface="Bell MT" panose="02020503060305020303" pitchFamily="18" charset="0"/>
              </a:rPr>
              <a:t> 32,10-12).</a:t>
            </a:r>
            <a:br>
              <a:rPr lang="es-ES" sz="3000" b="1" dirty="0">
                <a:solidFill>
                  <a:srgbClr val="FF0000"/>
                </a:solidFill>
                <a:latin typeface="Bell MT" panose="02020503060305020303" pitchFamily="18" charset="0"/>
              </a:rPr>
            </a:br>
            <a:br>
              <a:rPr lang="es-ES" sz="3000" b="1" dirty="0">
                <a:solidFill>
                  <a:srgbClr val="FF0000"/>
                </a:solidFill>
                <a:latin typeface="Bell MT" panose="02020503060305020303" pitchFamily="18" charset="0"/>
              </a:rPr>
            </a:br>
            <a:endParaRPr lang="es-CL" sz="3000" dirty="0">
              <a:latin typeface="Bell MT" panose="02020503060305020303" pitchFamily="18" charset="0"/>
            </a:endParaRPr>
          </a:p>
        </p:txBody>
      </p:sp>
    </p:spTree>
    <p:extLst>
      <p:ext uri="{BB962C8B-B14F-4D97-AF65-F5344CB8AC3E}">
        <p14:creationId xmlns:p14="http://schemas.microsoft.com/office/powerpoint/2010/main" val="35986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963A23-8330-1B7C-E5EB-E30A2FA3973F}"/>
              </a:ext>
            </a:extLst>
          </p:cNvPr>
          <p:cNvSpPr txBox="1"/>
          <p:nvPr/>
        </p:nvSpPr>
        <p:spPr>
          <a:xfrm>
            <a:off x="396240" y="522516"/>
            <a:ext cx="10424160" cy="5386090"/>
          </a:xfrm>
          <a:prstGeom prst="rect">
            <a:avLst/>
          </a:prstGeom>
          <a:noFill/>
        </p:spPr>
        <p:txBody>
          <a:bodyPr wrap="square">
            <a:spAutoFit/>
          </a:bodyPr>
          <a:lstStyle/>
          <a:p>
            <a:r>
              <a:rPr lang="es-ES" sz="2200" b="1" dirty="0">
                <a:solidFill>
                  <a:srgbClr val="FF0000"/>
                </a:solidFill>
                <a:latin typeface="Bell MT" panose="02020503060305020303" pitchFamily="18" charset="0"/>
              </a:rPr>
              <a:t>El mensaje de Jeremías</a:t>
            </a:r>
          </a:p>
          <a:p>
            <a:endParaRPr lang="es-ES" sz="2200" b="1" dirty="0">
              <a:solidFill>
                <a:srgbClr val="FF0000"/>
              </a:solidFill>
              <a:latin typeface="Bell MT" panose="02020503060305020303" pitchFamily="18" charset="0"/>
            </a:endParaRPr>
          </a:p>
          <a:p>
            <a:pPr algn="just"/>
            <a:r>
              <a:rPr lang="es-ES" sz="2000" b="1" dirty="0">
                <a:latin typeface="Bell MT" panose="02020503060305020303" pitchFamily="18" charset="0"/>
              </a:rPr>
              <a:t>Jeremías reconoce los puntos positivos la reforma emprendía por Josías (importancia de la ley), pero asegura que es incompleta porque la injusticia sigue campando en la vida nacional.</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Jeremías cuestionó  la centralización de todo en Jerusalén y el hecho de convertir el templo en el único santuario del país, templo que, por otro lado,  lo habían convertido el  en “cueva de ladrones” (7,11).</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Cuando Jeremías anunció la destrucción del templo, los sacerdotes lo apresaron y juraron matarlo (</a:t>
            </a:r>
            <a:r>
              <a:rPr lang="es-ES" sz="2000" b="1" dirty="0" err="1">
                <a:latin typeface="Bell MT" panose="02020503060305020303" pitchFamily="18" charset="0"/>
              </a:rPr>
              <a:t>Jer</a:t>
            </a:r>
            <a:r>
              <a:rPr lang="es-ES" sz="2000" b="1" dirty="0">
                <a:latin typeface="Bell MT" panose="02020503060305020303" pitchFamily="18" charset="0"/>
              </a:rPr>
              <a:t> 38,4-6; 26,11). Desde esa fecha Jeremías vivió constantemente amenazado de muerte.</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Durante el asedio de Jerusalén, mientras los profetas del templo predicaban la resistencia y el enfrentamiento, Jeremías anunciaba la sumisión como la única manera de que el pueblo pudiera sobrevivir.  Por este motivo, fue tratado como un traidor, </a:t>
            </a:r>
          </a:p>
        </p:txBody>
      </p:sp>
    </p:spTree>
    <p:extLst>
      <p:ext uri="{BB962C8B-B14F-4D97-AF65-F5344CB8AC3E}">
        <p14:creationId xmlns:p14="http://schemas.microsoft.com/office/powerpoint/2010/main" val="33263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7F50A94-0A6C-C807-6F78-D1DD0A5FD23F}"/>
              </a:ext>
            </a:extLst>
          </p:cNvPr>
          <p:cNvSpPr txBox="1"/>
          <p:nvPr/>
        </p:nvSpPr>
        <p:spPr>
          <a:xfrm>
            <a:off x="457200" y="458956"/>
            <a:ext cx="11115040" cy="5940088"/>
          </a:xfrm>
          <a:prstGeom prst="rect">
            <a:avLst/>
          </a:prstGeom>
          <a:noFill/>
        </p:spPr>
        <p:txBody>
          <a:bodyPr wrap="square">
            <a:spAutoFit/>
          </a:bodyPr>
          <a:lstStyle/>
          <a:p>
            <a:pPr algn="just"/>
            <a:r>
              <a:rPr lang="es-ES" sz="2000" b="1" dirty="0">
                <a:latin typeface="Bell MT" panose="02020503060305020303" pitchFamily="18" charset="0"/>
              </a:rPr>
              <a:t>El pueblo no lo escuchó, lo rechazó y persiguió. Llegado el momento crucial, cuando la catástrofe es inminente, Jeremías abre una puerta a la esperanza. </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Dios no ha terminado con el pueblo, “cambiará su suerte”, cambiará exterior e interiormente a Judá. </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Jeremías que anunció y vivió la tragedia más grande de la historia de su pueblo, no es sólo un profeta de </a:t>
            </a:r>
            <a:r>
              <a:rPr lang="es-ES" sz="2000" b="1" dirty="0">
                <a:solidFill>
                  <a:srgbClr val="FF0000"/>
                </a:solidFill>
                <a:latin typeface="Bell MT" panose="02020503060305020303" pitchFamily="18" charset="0"/>
              </a:rPr>
              <a:t>amenaza y de castigo</a:t>
            </a:r>
            <a:r>
              <a:rPr lang="es-ES" sz="2000" b="1" dirty="0">
                <a:latin typeface="Bell MT" panose="02020503060305020303" pitchFamily="18" charset="0"/>
              </a:rPr>
              <a:t>. Lo es también </a:t>
            </a:r>
            <a:r>
              <a:rPr lang="es-ES" sz="2000" b="1" dirty="0">
                <a:solidFill>
                  <a:srgbClr val="FF0000"/>
                </a:solidFill>
                <a:latin typeface="Bell MT" panose="02020503060305020303" pitchFamily="18" charset="0"/>
              </a:rPr>
              <a:t>de consuelo y esperanza</a:t>
            </a:r>
            <a:r>
              <a:rPr lang="es-ES" sz="2000" b="1" dirty="0">
                <a:latin typeface="Bell MT" panose="02020503060305020303" pitchFamily="18" charset="0"/>
              </a:rPr>
              <a:t>. gracias a él, podrá encontrar algún  sentido al destierro.</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Si tuviéramos que resumir en una sola palabra el mensaje de Jeremías, ésta sería “</a:t>
            </a:r>
            <a:r>
              <a:rPr lang="es-ES" sz="2000" b="1" dirty="0">
                <a:solidFill>
                  <a:srgbClr val="FF0000"/>
                </a:solidFill>
                <a:latin typeface="Bell MT" panose="02020503060305020303" pitchFamily="18" charset="0"/>
              </a:rPr>
              <a:t>conversión</a:t>
            </a:r>
            <a:r>
              <a:rPr lang="es-ES" sz="2000" b="1" dirty="0">
                <a:latin typeface="Bell MT" panose="02020503060305020303" pitchFamily="18" charset="0"/>
              </a:rPr>
              <a:t>”. concibe las relaciones entre Dios y el pueblo en clave de matrimonial. El pueblo, como una esposa infiel, ha abandonado a Dios.</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En Judá se quedaron los pobres (2 Re 24,14). Al destierro fueron los dirigentes y las familias más ricas. La situación de los que se quedaron fue tan mala como la de quienes fueron al destierro. Jeremías anuncia a los que se quedaron la venida de un nuevo David, que gobernará al pueblo con justicia y derecho, restaurará Jerusalén y establecerá un nuevo tipo de relaciones comunitarias</a:t>
            </a:r>
          </a:p>
          <a:p>
            <a:pPr algn="just"/>
            <a:endParaRPr lang="es-CL" sz="2000" b="1" dirty="0">
              <a:latin typeface="Bell MT" panose="02020503060305020303" pitchFamily="18" charset="0"/>
            </a:endParaRPr>
          </a:p>
        </p:txBody>
      </p:sp>
    </p:spTree>
    <p:extLst>
      <p:ext uri="{BB962C8B-B14F-4D97-AF65-F5344CB8AC3E}">
        <p14:creationId xmlns:p14="http://schemas.microsoft.com/office/powerpoint/2010/main" val="14502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D1D270-764D-0894-FFDB-DD18AB74B5C7}"/>
              </a:ext>
            </a:extLst>
          </p:cNvPr>
          <p:cNvSpPr txBox="1"/>
          <p:nvPr/>
        </p:nvSpPr>
        <p:spPr>
          <a:xfrm>
            <a:off x="568960" y="443915"/>
            <a:ext cx="6096000" cy="769441"/>
          </a:xfrm>
          <a:prstGeom prst="rect">
            <a:avLst/>
          </a:prstGeom>
          <a:noFill/>
        </p:spPr>
        <p:txBody>
          <a:bodyPr wrap="square">
            <a:spAutoFit/>
          </a:bodyPr>
          <a:lstStyle/>
          <a:p>
            <a:r>
              <a:rPr lang="es-ES" sz="2200" b="1" dirty="0">
                <a:solidFill>
                  <a:srgbClr val="FF0000"/>
                </a:solidFill>
                <a:latin typeface="Bell MT" panose="02020503060305020303" pitchFamily="18" charset="0"/>
              </a:rPr>
              <a:t>Profeta Ezequiel</a:t>
            </a:r>
          </a:p>
          <a:p>
            <a:r>
              <a:rPr lang="es-ES" sz="2200" b="1" dirty="0">
                <a:solidFill>
                  <a:srgbClr val="FF0000"/>
                </a:solidFill>
                <a:latin typeface="Bell MT" panose="02020503060305020303" pitchFamily="18" charset="0"/>
              </a:rPr>
              <a:t>Para que nuestro pueblo viva </a:t>
            </a:r>
          </a:p>
        </p:txBody>
      </p:sp>
      <p:pic>
        <p:nvPicPr>
          <p:cNvPr id="6" name="Imagen 5">
            <a:extLst>
              <a:ext uri="{FF2B5EF4-FFF2-40B4-BE49-F238E27FC236}">
                <a16:creationId xmlns:a16="http://schemas.microsoft.com/office/drawing/2014/main" id="{526BCB10-86E6-1427-E99B-5DB164F9BDB1}"/>
              </a:ext>
            </a:extLst>
          </p:cNvPr>
          <p:cNvPicPr>
            <a:picLocks noChangeAspect="1"/>
          </p:cNvPicPr>
          <p:nvPr/>
        </p:nvPicPr>
        <p:blipFill>
          <a:blip r:embed="rId2"/>
          <a:stretch>
            <a:fillRect/>
          </a:stretch>
        </p:blipFill>
        <p:spPr>
          <a:xfrm>
            <a:off x="7868789" y="1830958"/>
            <a:ext cx="4066996" cy="3196084"/>
          </a:xfrm>
          <a:prstGeom prst="rect">
            <a:avLst/>
          </a:prstGeom>
        </p:spPr>
      </p:pic>
      <p:sp>
        <p:nvSpPr>
          <p:cNvPr id="8" name="CuadroTexto 7">
            <a:extLst>
              <a:ext uri="{FF2B5EF4-FFF2-40B4-BE49-F238E27FC236}">
                <a16:creationId xmlns:a16="http://schemas.microsoft.com/office/drawing/2014/main" id="{0121D902-CE3C-E695-3AC6-C6C923B4AD44}"/>
              </a:ext>
            </a:extLst>
          </p:cNvPr>
          <p:cNvSpPr txBox="1"/>
          <p:nvPr/>
        </p:nvSpPr>
        <p:spPr>
          <a:xfrm>
            <a:off x="568959" y="1677015"/>
            <a:ext cx="7096629" cy="4708981"/>
          </a:xfrm>
          <a:prstGeom prst="rect">
            <a:avLst/>
          </a:prstGeom>
          <a:noFill/>
        </p:spPr>
        <p:txBody>
          <a:bodyPr wrap="square">
            <a:spAutoFit/>
          </a:bodyPr>
          <a:lstStyle/>
          <a:p>
            <a:pPr algn="just"/>
            <a:r>
              <a:rPr lang="es-ES" sz="2000" b="1" dirty="0">
                <a:latin typeface="Bell MT" panose="02020503060305020303" pitchFamily="18" charset="0"/>
              </a:rPr>
              <a:t>Ezequiel es contemporáneo de Jeremías y vive envuelto en la misma realidad turbulenta que Jeremías, pero la vive desde distinto ángulo.  Vive en carne propia el destierro</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Los desterrados lo perdieron todo: la tierra prometida, la ciudad santa, el templo y la independencia. Ni siquiera les quedaba la esperanza del retorno ni la seguridad de ser el pueblo elegido y amado por Dios, porque Él había permitido semejante desastre.</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Ezequiel vivió e interpretó como sacerdote, profeta, poeta, teólogo y organizador religioso la época más trágica de la historia de Israel. Sin embargo, esa época del exilio será una de las más creativas de la historia de Israel en cuanto a la literatura bíblica</a:t>
            </a:r>
            <a:endParaRPr lang="es-CL" sz="2000" b="1" dirty="0">
              <a:latin typeface="Bell MT" panose="02020503060305020303" pitchFamily="18" charset="0"/>
            </a:endParaRPr>
          </a:p>
        </p:txBody>
      </p:sp>
    </p:spTree>
    <p:extLst>
      <p:ext uri="{BB962C8B-B14F-4D97-AF65-F5344CB8AC3E}">
        <p14:creationId xmlns:p14="http://schemas.microsoft.com/office/powerpoint/2010/main" val="97114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32A88B-B35C-F1E2-A8BC-29D448C6C557}"/>
              </a:ext>
            </a:extLst>
          </p:cNvPr>
          <p:cNvSpPr txBox="1"/>
          <p:nvPr/>
        </p:nvSpPr>
        <p:spPr>
          <a:xfrm>
            <a:off x="497840" y="668496"/>
            <a:ext cx="10840720" cy="5170646"/>
          </a:xfrm>
          <a:prstGeom prst="rect">
            <a:avLst/>
          </a:prstGeom>
          <a:noFill/>
        </p:spPr>
        <p:txBody>
          <a:bodyPr wrap="square">
            <a:spAutoFit/>
          </a:bodyPr>
          <a:lstStyle/>
          <a:p>
            <a:r>
              <a:rPr lang="es-ES" sz="2200" b="1" dirty="0">
                <a:solidFill>
                  <a:srgbClr val="FF0000"/>
                </a:solidFill>
                <a:latin typeface="Bell MT" panose="02020503060305020303" pitchFamily="18" charset="0"/>
              </a:rPr>
              <a:t>Mensaje</a:t>
            </a:r>
          </a:p>
          <a:p>
            <a:endParaRPr lang="es-ES" sz="2200" b="1" dirty="0">
              <a:latin typeface="Bell MT" panose="02020503060305020303" pitchFamily="18" charset="0"/>
            </a:endParaRPr>
          </a:p>
          <a:p>
            <a:pPr algn="just"/>
            <a:r>
              <a:rPr lang="es-ES" sz="2200" b="1" dirty="0">
                <a:latin typeface="Bell MT" panose="02020503060305020303" pitchFamily="18" charset="0"/>
              </a:rPr>
              <a:t>Para entender el libro y el mensaje del profeta debemos distinguir en él dos etapas: </a:t>
            </a:r>
            <a:r>
              <a:rPr lang="es-ES" sz="2200" b="1" dirty="0">
                <a:solidFill>
                  <a:srgbClr val="FF0000"/>
                </a:solidFill>
                <a:latin typeface="Bell MT" panose="02020503060305020303" pitchFamily="18" charset="0"/>
              </a:rPr>
              <a:t>antes y después de la destrucción de Jerusalén y del templo.</a:t>
            </a:r>
            <a:r>
              <a:rPr lang="es-ES" sz="2200" b="1" dirty="0">
                <a:latin typeface="Bell MT" panose="02020503060305020303" pitchFamily="18" charset="0"/>
              </a:rPr>
              <a:t> </a:t>
            </a:r>
          </a:p>
          <a:p>
            <a:pPr algn="just"/>
            <a:endParaRPr lang="es-ES" sz="2200" b="1" dirty="0">
              <a:latin typeface="Bell MT" panose="02020503060305020303" pitchFamily="18" charset="0"/>
            </a:endParaRPr>
          </a:p>
          <a:p>
            <a:pPr algn="just"/>
            <a:r>
              <a:rPr lang="es-ES" sz="2200" b="1" dirty="0">
                <a:latin typeface="Bell MT" panose="02020503060305020303" pitchFamily="18" charset="0"/>
              </a:rPr>
              <a:t>En la primera etapa la actuación del profeta fue de denuncia del pecado del pueblo. Ezequiel invita insistentemente a todo el pueblo a la conversión. Para ello utiliza un lenguaje duro marcado por el anuncio de castigos. Insistía en que Yahvé no estaba confinado al lugar "sagrado" (1,10.18-22; 11,16-25), sino que caminaba con su pueblo y se hacía solidario con sus sufrimientos.</a:t>
            </a:r>
          </a:p>
          <a:p>
            <a:pPr algn="just"/>
            <a:endParaRPr lang="es-ES" sz="2200" b="1" dirty="0">
              <a:latin typeface="Bell MT" panose="02020503060305020303" pitchFamily="18" charset="0"/>
            </a:endParaRPr>
          </a:p>
          <a:p>
            <a:pPr algn="just"/>
            <a:r>
              <a:rPr lang="es-ES" sz="2200" b="1" dirty="0">
                <a:latin typeface="Bell MT" panose="02020503060305020303" pitchFamily="18" charset="0"/>
              </a:rPr>
              <a:t>En la segunda etapa trata, ante todo, de animar al pueblo desterrado. (Salmo 137). se desarrolla a partir  de la caída de Jerusalén y la destrucción del templo (586). En su predicación prevalece el mensaje de consuelo y esperanza. </a:t>
            </a:r>
          </a:p>
          <a:p>
            <a:pPr algn="just"/>
            <a:endParaRPr lang="es-ES" sz="2200" b="1" dirty="0">
              <a:latin typeface="Bell MT" panose="02020503060305020303" pitchFamily="18" charset="0"/>
            </a:endParaRPr>
          </a:p>
        </p:txBody>
      </p:sp>
    </p:spTree>
    <p:extLst>
      <p:ext uri="{BB962C8B-B14F-4D97-AF65-F5344CB8AC3E}">
        <p14:creationId xmlns:p14="http://schemas.microsoft.com/office/powerpoint/2010/main" val="38312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D3D4646-FB3E-7284-81BE-6FE80AD03C47}"/>
              </a:ext>
            </a:extLst>
          </p:cNvPr>
          <p:cNvSpPr txBox="1"/>
          <p:nvPr/>
        </p:nvSpPr>
        <p:spPr>
          <a:xfrm>
            <a:off x="497840" y="820896"/>
            <a:ext cx="11196320" cy="5262979"/>
          </a:xfrm>
          <a:prstGeom prst="rect">
            <a:avLst/>
          </a:prstGeom>
          <a:noFill/>
        </p:spPr>
        <p:txBody>
          <a:bodyPr wrap="square">
            <a:spAutoFit/>
          </a:bodyPr>
          <a:lstStyle/>
          <a:p>
            <a:pPr algn="just"/>
            <a:r>
              <a:rPr lang="es-ES" sz="2400" b="1" dirty="0">
                <a:latin typeface="Bell MT" panose="02020503060305020303" pitchFamily="18" charset="0"/>
              </a:rPr>
              <a:t>Se producirá una nueva creación y un nuevo Éxodo que conducirá a los exilados a la tierra de la libertad (Ez 11,14-20). Ezequiel retoma el lenguaje del </a:t>
            </a:r>
            <a:r>
              <a:rPr lang="es-ES" sz="2400" b="1" dirty="0" err="1">
                <a:latin typeface="Bell MT" panose="02020503060305020303" pitchFamily="18" charset="0"/>
              </a:rPr>
              <a:t>Gn</a:t>
            </a:r>
            <a:r>
              <a:rPr lang="es-ES" sz="2400" b="1" dirty="0">
                <a:latin typeface="Bell MT" panose="02020503060305020303" pitchFamily="18" charset="0"/>
              </a:rPr>
              <a:t> para demostrar la fuerza de la nueva creación y concluye diciendo: "</a:t>
            </a:r>
            <a:r>
              <a:rPr lang="es-ES" sz="2400" b="1" dirty="0">
                <a:solidFill>
                  <a:srgbClr val="FF0000"/>
                </a:solidFill>
                <a:latin typeface="Bell MT" panose="02020503060305020303" pitchFamily="18" charset="0"/>
              </a:rPr>
              <a:t>Yo, Yahvé, lo prometí y lo puse por obra"(Ez 36,36) No se trata de un proyecto reformista, sino de un nuevo proyecto</a:t>
            </a:r>
          </a:p>
          <a:p>
            <a:pPr algn="just"/>
            <a:endParaRPr lang="es-ES" sz="2400" b="1" dirty="0">
              <a:latin typeface="Bell MT" panose="02020503060305020303" pitchFamily="18" charset="0"/>
            </a:endParaRPr>
          </a:p>
          <a:p>
            <a:pPr algn="just"/>
            <a:endParaRPr lang="es-ES" sz="2400" b="1" dirty="0">
              <a:latin typeface="Bell MT" panose="02020503060305020303" pitchFamily="18" charset="0"/>
            </a:endParaRPr>
          </a:p>
          <a:p>
            <a:pPr algn="just"/>
            <a:r>
              <a:rPr lang="es-ES" sz="2400" b="1" dirty="0">
                <a:latin typeface="Bell MT" panose="02020503060305020303" pitchFamily="18" charset="0"/>
              </a:rPr>
              <a:t>Desde ahí brota una esperanza más grande: el profeta anuncia </a:t>
            </a:r>
            <a:r>
              <a:rPr lang="es-ES" sz="2400" b="1" dirty="0">
                <a:solidFill>
                  <a:srgbClr val="FF0000"/>
                </a:solidFill>
                <a:latin typeface="Bell MT" panose="02020503060305020303" pitchFamily="18" charset="0"/>
              </a:rPr>
              <a:t>la utopía del hombre nuevo y de la mujer nueva.</a:t>
            </a:r>
            <a:r>
              <a:rPr lang="es-ES" sz="2400" b="1" dirty="0">
                <a:latin typeface="Bell MT" panose="02020503060305020303" pitchFamily="18" charset="0"/>
              </a:rPr>
              <a:t> Esta nueva creación será sostenida por el espíritu revitalizador del Dios vivo y verdadero, presente y actuante en la historia de todos los tiempos. (Ez 37, 1-14)</a:t>
            </a:r>
          </a:p>
          <a:p>
            <a:pPr algn="just"/>
            <a:endParaRPr lang="es-ES" sz="2400" b="1" dirty="0">
              <a:latin typeface="Bell MT" panose="02020503060305020303" pitchFamily="18" charset="0"/>
            </a:endParaRPr>
          </a:p>
          <a:p>
            <a:pPr algn="just"/>
            <a:endParaRPr lang="es-ES" sz="2400" b="1" dirty="0">
              <a:latin typeface="Bell MT" panose="02020503060305020303" pitchFamily="18" charset="0"/>
            </a:endParaRPr>
          </a:p>
          <a:p>
            <a:pPr algn="just"/>
            <a:endParaRPr lang="es-CL" sz="2400" b="1" dirty="0">
              <a:latin typeface="Bell MT" panose="02020503060305020303" pitchFamily="18" charset="0"/>
            </a:endParaRPr>
          </a:p>
        </p:txBody>
      </p:sp>
    </p:spTree>
    <p:extLst>
      <p:ext uri="{BB962C8B-B14F-4D97-AF65-F5344CB8AC3E}">
        <p14:creationId xmlns:p14="http://schemas.microsoft.com/office/powerpoint/2010/main" val="4195773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805AF8-690F-E03B-0703-BB926AA3BFD4}"/>
              </a:ext>
            </a:extLst>
          </p:cNvPr>
          <p:cNvSpPr txBox="1"/>
          <p:nvPr/>
        </p:nvSpPr>
        <p:spPr>
          <a:xfrm>
            <a:off x="812800" y="746036"/>
            <a:ext cx="10403840" cy="3539430"/>
          </a:xfrm>
          <a:prstGeom prst="rect">
            <a:avLst/>
          </a:prstGeom>
          <a:noFill/>
        </p:spPr>
        <p:txBody>
          <a:bodyPr wrap="square">
            <a:spAutoFit/>
          </a:bodyPr>
          <a:lstStyle/>
          <a:p>
            <a:r>
              <a:rPr lang="es-ES" sz="2200" b="1" dirty="0">
                <a:solidFill>
                  <a:srgbClr val="FF0000"/>
                </a:solidFill>
                <a:latin typeface="Bell MT" panose="02020503060305020303" pitchFamily="18" charset="0"/>
              </a:rPr>
              <a:t>Conclusión</a:t>
            </a:r>
          </a:p>
          <a:p>
            <a:endParaRPr lang="es-ES" sz="2200" b="1" dirty="0">
              <a:latin typeface="Bell MT" panose="02020503060305020303" pitchFamily="18" charset="0"/>
            </a:endParaRPr>
          </a:p>
          <a:p>
            <a:pPr algn="just"/>
            <a:r>
              <a:rPr lang="es-ES" sz="2000" b="1" dirty="0">
                <a:latin typeface="Bell MT" panose="02020503060305020303" pitchFamily="18" charset="0"/>
              </a:rPr>
              <a:t>La naturaleza y función de la Sagrada Escritura, en cuanto Palabra de Dios que responde a nuestras situaciones vitales y orienta nuestras opciones de vida como discípulos del Señor, en medio de una época de cambios.</a:t>
            </a:r>
          </a:p>
          <a:p>
            <a:pPr algn="just"/>
            <a:endParaRPr lang="es-ES" sz="2000" b="1" dirty="0">
              <a:latin typeface="Bell MT" panose="02020503060305020303" pitchFamily="18" charset="0"/>
            </a:endParaRPr>
          </a:p>
          <a:p>
            <a:pPr algn="just"/>
            <a:r>
              <a:rPr lang="es-ES" sz="2000" b="1" dirty="0">
                <a:latin typeface="Bell MT" panose="02020503060305020303" pitchFamily="18" charset="0"/>
              </a:rPr>
              <a:t>Se hace nuestro compañero de viaje y se interesa por la situación vital de cada peregrino porque quiere darle nueva vida.  (</a:t>
            </a:r>
            <a:r>
              <a:rPr lang="es-ES" sz="2000" b="1" dirty="0" err="1">
                <a:latin typeface="Bell MT" panose="02020503060305020303" pitchFamily="18" charset="0"/>
              </a:rPr>
              <a:t>Orientaciones_ABP</a:t>
            </a:r>
            <a:r>
              <a:rPr lang="es-ES" sz="2000" b="1" dirty="0">
                <a:latin typeface="Bell MT" panose="02020503060305020303" pitchFamily="18" charset="0"/>
              </a:rPr>
              <a:t>)</a:t>
            </a:r>
          </a:p>
          <a:p>
            <a:pPr algn="just"/>
            <a:endParaRPr lang="es-ES" sz="2000" b="1" dirty="0">
              <a:latin typeface="Bell MT" panose="02020503060305020303" pitchFamily="18" charset="0"/>
            </a:endParaRPr>
          </a:p>
          <a:p>
            <a:pPr algn="just"/>
            <a:endParaRPr lang="es-ES" sz="2000" b="1" dirty="0">
              <a:latin typeface="Bell MT" panose="02020503060305020303" pitchFamily="18" charset="0"/>
            </a:endParaRPr>
          </a:p>
          <a:p>
            <a:pPr algn="just"/>
            <a:r>
              <a:rPr lang="es-ES" sz="2000" b="1" dirty="0">
                <a:latin typeface="Bell MT" panose="02020503060305020303" pitchFamily="18" charset="0"/>
              </a:rPr>
              <a:t>Gracias…</a:t>
            </a:r>
            <a:endParaRPr lang="es-CL" sz="2000" b="1" dirty="0">
              <a:latin typeface="Bell MT" panose="02020503060305020303" pitchFamily="18" charset="0"/>
            </a:endParaRPr>
          </a:p>
        </p:txBody>
      </p:sp>
    </p:spTree>
    <p:extLst>
      <p:ext uri="{BB962C8B-B14F-4D97-AF65-F5344CB8AC3E}">
        <p14:creationId xmlns:p14="http://schemas.microsoft.com/office/powerpoint/2010/main" val="264693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C103C-2106-00D4-DC3D-1E53F6F1955A}"/>
              </a:ext>
            </a:extLst>
          </p:cNvPr>
          <p:cNvSpPr>
            <a:spLocks noGrp="1"/>
          </p:cNvSpPr>
          <p:nvPr>
            <p:ph type="title"/>
          </p:nvPr>
        </p:nvSpPr>
        <p:spPr>
          <a:xfrm>
            <a:off x="838200" y="202565"/>
            <a:ext cx="10515600" cy="1325563"/>
          </a:xfrm>
        </p:spPr>
        <p:txBody>
          <a:bodyPr>
            <a:normAutofit/>
          </a:bodyPr>
          <a:lstStyle/>
          <a:p>
            <a:pPr algn="ctr"/>
            <a:r>
              <a:rPr lang="es-CL" sz="4000" dirty="0">
                <a:latin typeface="Bell MT" panose="02020503060305020303" pitchFamily="18" charset="0"/>
              </a:rPr>
              <a:t>Un recuerdo agradecido a Juan Manuel</a:t>
            </a:r>
          </a:p>
        </p:txBody>
      </p:sp>
      <p:pic>
        <p:nvPicPr>
          <p:cNvPr id="5" name="Imagen 4" descr="Texto&#10;&#10;Descripción generada automáticamente">
            <a:extLst>
              <a:ext uri="{FF2B5EF4-FFF2-40B4-BE49-F238E27FC236}">
                <a16:creationId xmlns:a16="http://schemas.microsoft.com/office/drawing/2014/main" id="{CA453EA9-5A00-2607-D2E7-F19954ADC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30" y="1528128"/>
            <a:ext cx="3745944" cy="4994592"/>
          </a:xfrm>
          <a:prstGeom prst="rect">
            <a:avLst/>
          </a:prstGeom>
        </p:spPr>
      </p:pic>
      <p:pic>
        <p:nvPicPr>
          <p:cNvPr id="7" name="Imagen 6" descr="Un grupo de personas en un salón&#10;&#10;Descripción generada automáticamente con confianza media">
            <a:extLst>
              <a:ext uri="{FF2B5EF4-FFF2-40B4-BE49-F238E27FC236}">
                <a16:creationId xmlns:a16="http://schemas.microsoft.com/office/drawing/2014/main" id="{55F1D4DA-5FCF-DB9D-A4B6-DE28D7436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037" y="1528128"/>
            <a:ext cx="6659456" cy="4994592"/>
          </a:xfrm>
          <a:prstGeom prst="rect">
            <a:avLst/>
          </a:prstGeom>
        </p:spPr>
      </p:pic>
    </p:spTree>
    <p:extLst>
      <p:ext uri="{BB962C8B-B14F-4D97-AF65-F5344CB8AC3E}">
        <p14:creationId xmlns:p14="http://schemas.microsoft.com/office/powerpoint/2010/main" val="18102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1510747" y="1826181"/>
            <a:ext cx="8903253" cy="1846659"/>
          </a:xfrm>
          <a:prstGeom prst="rect">
            <a:avLst/>
          </a:prstGeom>
          <a:noFill/>
        </p:spPr>
        <p:txBody>
          <a:bodyPr wrap="square" rtlCol="0">
            <a:spAutoFit/>
          </a:bodyPr>
          <a:lstStyle/>
          <a:p>
            <a:pPr algn="just"/>
            <a:r>
              <a:rPr lang="es-ES" sz="3000" b="1" dirty="0">
                <a:latin typeface="Bell MT" panose="02020503060305020303" pitchFamily="18" charset="0"/>
              </a:rPr>
              <a:t>El querer de Dios / </a:t>
            </a:r>
            <a:r>
              <a:rPr lang="es-ES" sz="3000" b="1" dirty="0">
                <a:solidFill>
                  <a:srgbClr val="FF0000"/>
                </a:solidFill>
                <a:latin typeface="Bell MT" panose="02020503060305020303" pitchFamily="18" charset="0"/>
              </a:rPr>
              <a:t>proyecto de Dios</a:t>
            </a:r>
            <a:r>
              <a:rPr lang="es-ES" sz="3000" b="1" dirty="0">
                <a:latin typeface="Bell MT" panose="02020503060305020303" pitchFamily="18" charset="0"/>
              </a:rPr>
              <a:t>, vive permanentemente en tensión y choque con un </a:t>
            </a:r>
            <a:r>
              <a:rPr lang="es-ES" sz="3000" b="1" dirty="0">
                <a:solidFill>
                  <a:srgbClr val="FF0000"/>
                </a:solidFill>
                <a:latin typeface="Bell MT" panose="02020503060305020303" pitchFamily="18" charset="0"/>
              </a:rPr>
              <a:t>proyecto dominador</a:t>
            </a:r>
            <a:r>
              <a:rPr lang="es-ES" sz="3000" b="1" dirty="0">
                <a:latin typeface="Bell MT" panose="02020503060305020303" pitchFamily="18" charset="0"/>
              </a:rPr>
              <a:t>/excluyente/acaparador </a:t>
            </a:r>
          </a:p>
          <a:p>
            <a:endParaRPr lang="es-CL" sz="2400" dirty="0">
              <a:latin typeface="Bell MT" panose="02020503060305020303" pitchFamily="18" charset="0"/>
            </a:endParaRP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6096000" cy="400110"/>
          </a:xfrm>
          <a:prstGeom prst="rect">
            <a:avLst/>
          </a:prstGeom>
          <a:noFill/>
        </p:spPr>
        <p:txBody>
          <a:bodyPr wrap="square">
            <a:spAutoFit/>
          </a:bodyPr>
          <a:lstStyle/>
          <a:p>
            <a:pPr marL="457200" indent="-457200">
              <a:buAutoNum type="arabicPeriod"/>
            </a:pPr>
            <a:r>
              <a:rPr lang="es-ES" sz="2000" b="1" dirty="0">
                <a:solidFill>
                  <a:srgbClr val="C00000"/>
                </a:solidFill>
                <a:latin typeface="Bell MT" panose="02020503060305020303" pitchFamily="18" charset="0"/>
              </a:rPr>
              <a:t>Generalidades</a:t>
            </a:r>
          </a:p>
        </p:txBody>
      </p:sp>
    </p:spTree>
    <p:extLst>
      <p:ext uri="{BB962C8B-B14F-4D97-AF65-F5344CB8AC3E}">
        <p14:creationId xmlns:p14="http://schemas.microsoft.com/office/powerpoint/2010/main" val="81578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493420" y="1066972"/>
            <a:ext cx="8242853" cy="923330"/>
          </a:xfrm>
          <a:prstGeom prst="rect">
            <a:avLst/>
          </a:prstGeom>
          <a:noFill/>
        </p:spPr>
        <p:txBody>
          <a:bodyPr wrap="square" rtlCol="0">
            <a:spAutoFit/>
          </a:bodyPr>
          <a:lstStyle/>
          <a:p>
            <a:pPr algn="just"/>
            <a:r>
              <a:rPr lang="es-ES" sz="3000" dirty="0">
                <a:latin typeface="Bell MT" panose="02020503060305020303" pitchFamily="18" charset="0"/>
              </a:rPr>
              <a:t>Proyecto dominador/excluyente/acaparador </a:t>
            </a:r>
          </a:p>
          <a:p>
            <a:r>
              <a:rPr lang="es-CL" sz="2400" dirty="0">
                <a:latin typeface="Bell MT" panose="02020503060305020303" pitchFamily="18" charset="0"/>
              </a:rPr>
              <a:t>La política agraria de José - Génesis 47, 13-26 </a:t>
            </a: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6096000" cy="400110"/>
          </a:xfrm>
          <a:prstGeom prst="rect">
            <a:avLst/>
          </a:prstGeom>
          <a:noFill/>
        </p:spPr>
        <p:txBody>
          <a:bodyPr wrap="square">
            <a:spAutoFit/>
          </a:bodyPr>
          <a:lstStyle/>
          <a:p>
            <a:pPr marL="457200" indent="-457200">
              <a:buAutoNum type="arabicPeriod"/>
            </a:pPr>
            <a:r>
              <a:rPr lang="es-ES" sz="2000" b="1" dirty="0">
                <a:solidFill>
                  <a:srgbClr val="C00000"/>
                </a:solidFill>
                <a:latin typeface="Bell MT" panose="02020503060305020303" pitchFamily="18" charset="0"/>
              </a:rPr>
              <a:t>Generalidades</a:t>
            </a:r>
          </a:p>
        </p:txBody>
      </p:sp>
      <p:sp>
        <p:nvSpPr>
          <p:cNvPr id="3" name="CuadroTexto 2">
            <a:extLst>
              <a:ext uri="{FF2B5EF4-FFF2-40B4-BE49-F238E27FC236}">
                <a16:creationId xmlns:a16="http://schemas.microsoft.com/office/drawing/2014/main" id="{BFDF81E9-61E8-99FB-2C81-210DE73980AA}"/>
              </a:ext>
            </a:extLst>
          </p:cNvPr>
          <p:cNvSpPr txBox="1"/>
          <p:nvPr/>
        </p:nvSpPr>
        <p:spPr>
          <a:xfrm>
            <a:off x="509320" y="2228235"/>
            <a:ext cx="11373460" cy="4278094"/>
          </a:xfrm>
          <a:prstGeom prst="rect">
            <a:avLst/>
          </a:prstGeom>
          <a:noFill/>
        </p:spPr>
        <p:txBody>
          <a:bodyPr wrap="square" rtlCol="0">
            <a:spAutoFit/>
          </a:bodyPr>
          <a:lstStyle/>
          <a:p>
            <a:pPr marL="0" indent="0">
              <a:buNone/>
            </a:pPr>
            <a:r>
              <a:rPr lang="es-CO" sz="3200" dirty="0">
                <a:latin typeface="Bell MT" panose="02020503060305020303" pitchFamily="18" charset="0"/>
              </a:rPr>
              <a:t>Apropiación de: </a:t>
            </a:r>
          </a:p>
          <a:p>
            <a:r>
              <a:rPr lang="es-CO" sz="2400" dirty="0">
                <a:latin typeface="Bell MT" panose="02020503060305020303" pitchFamily="18" charset="0"/>
              </a:rPr>
              <a:t>Dinero v. 14-15 </a:t>
            </a:r>
            <a:r>
              <a:rPr lang="es-CO" sz="2400" dirty="0">
                <a:solidFill>
                  <a:srgbClr val="FF0000"/>
                </a:solidFill>
                <a:latin typeface="Bell MT" panose="02020503060305020303" pitchFamily="18" charset="0"/>
              </a:rPr>
              <a:t>“</a:t>
            </a:r>
            <a:r>
              <a:rPr lang="es-ES" sz="2400" dirty="0">
                <a:solidFill>
                  <a:srgbClr val="FF0000"/>
                </a:solidFill>
                <a:latin typeface="Bell MT" panose="02020503060305020303" pitchFamily="18" charset="0"/>
              </a:rPr>
              <a:t>Entonces José acaparó toda la plata que había en la tierra de Egipto y de Canaán…</a:t>
            </a:r>
            <a:endParaRPr lang="es-CO" sz="2400" dirty="0">
              <a:solidFill>
                <a:srgbClr val="FF0000"/>
              </a:solidFill>
              <a:latin typeface="Bell MT" panose="02020503060305020303" pitchFamily="18" charset="0"/>
            </a:endParaRPr>
          </a:p>
          <a:p>
            <a:r>
              <a:rPr lang="es-CO" sz="2400" dirty="0">
                <a:latin typeface="Bell MT" panose="02020503060305020303" pitchFamily="18" charset="0"/>
              </a:rPr>
              <a:t>Ganado v. 16-17 </a:t>
            </a:r>
            <a:r>
              <a:rPr lang="es-CO" sz="2400" dirty="0">
                <a:solidFill>
                  <a:srgbClr val="FF0000"/>
                </a:solidFill>
                <a:latin typeface="Bell MT" panose="02020503060305020303" pitchFamily="18" charset="0"/>
              </a:rPr>
              <a:t>“</a:t>
            </a:r>
            <a:r>
              <a:rPr lang="es-ES" sz="2400" dirty="0">
                <a:solidFill>
                  <a:srgbClr val="FF0000"/>
                </a:solidFill>
                <a:latin typeface="Bell MT" panose="02020503060305020303" pitchFamily="18" charset="0"/>
              </a:rPr>
              <a:t>Si no tienen más dinero, denme sus ganados y yo en cambio les daré pan”</a:t>
            </a:r>
            <a:endParaRPr lang="es-CO" sz="2400" dirty="0">
              <a:solidFill>
                <a:srgbClr val="FF0000"/>
              </a:solidFill>
              <a:latin typeface="Bell MT" panose="02020503060305020303" pitchFamily="18" charset="0"/>
            </a:endParaRPr>
          </a:p>
          <a:p>
            <a:r>
              <a:rPr lang="es-CO" sz="2400" dirty="0">
                <a:latin typeface="Bell MT" panose="02020503060305020303" pitchFamily="18" charset="0"/>
              </a:rPr>
              <a:t>Tierra v. 18-21 </a:t>
            </a:r>
            <a:r>
              <a:rPr lang="es-CO" sz="2400" dirty="0">
                <a:solidFill>
                  <a:srgbClr val="FF0000"/>
                </a:solidFill>
                <a:latin typeface="Bell MT" panose="02020503060305020303" pitchFamily="18" charset="0"/>
              </a:rPr>
              <a:t>“</a:t>
            </a:r>
            <a:r>
              <a:rPr lang="es-ES" sz="2400" dirty="0" err="1">
                <a:solidFill>
                  <a:srgbClr val="FF0000"/>
                </a:solidFill>
                <a:latin typeface="Bell MT" panose="02020503060305020303" pitchFamily="18" charset="0"/>
              </a:rPr>
              <a:t>compranos</a:t>
            </a:r>
            <a:r>
              <a:rPr lang="es-ES" sz="2400" dirty="0">
                <a:solidFill>
                  <a:srgbClr val="FF0000"/>
                </a:solidFill>
                <a:latin typeface="Bell MT" panose="02020503060305020303" pitchFamily="18" charset="0"/>
              </a:rPr>
              <a:t>, pues, a nosotros y nuestras tierras, a cambio de pan”</a:t>
            </a:r>
            <a:endParaRPr lang="es-CO" sz="2400" dirty="0">
              <a:solidFill>
                <a:srgbClr val="FF0000"/>
              </a:solidFill>
              <a:latin typeface="Bell MT" panose="02020503060305020303" pitchFamily="18" charset="0"/>
            </a:endParaRPr>
          </a:p>
          <a:p>
            <a:r>
              <a:rPr lang="es-CO" sz="2400" dirty="0">
                <a:latin typeface="Bell MT" panose="02020503060305020303" pitchFamily="18" charset="0"/>
              </a:rPr>
              <a:t>Libertad v. 18-21</a:t>
            </a:r>
            <a:r>
              <a:rPr lang="es-CO" sz="2400" dirty="0">
                <a:solidFill>
                  <a:srgbClr val="FF0000"/>
                </a:solidFill>
                <a:latin typeface="Bell MT" panose="02020503060305020303" pitchFamily="18" charset="0"/>
              </a:rPr>
              <a:t>”</a:t>
            </a:r>
            <a:r>
              <a:rPr lang="es-ES" sz="2400" dirty="0">
                <a:solidFill>
                  <a:srgbClr val="FF0000"/>
                </a:solidFill>
                <a:latin typeface="Bell MT" panose="02020503060305020303" pitchFamily="18" charset="0"/>
              </a:rPr>
              <a:t> En cuanto al pueblo, lo redujo a la servidumbre desde un extremo al otro de Egipto.”</a:t>
            </a:r>
            <a:endParaRPr lang="es-CO" sz="2400" dirty="0">
              <a:solidFill>
                <a:srgbClr val="FF0000"/>
              </a:solidFill>
              <a:latin typeface="Bell MT" panose="02020503060305020303" pitchFamily="18" charset="0"/>
            </a:endParaRPr>
          </a:p>
          <a:p>
            <a:r>
              <a:rPr lang="es-CO" sz="2400" dirty="0">
                <a:latin typeface="Bell MT" panose="02020503060305020303" pitchFamily="18" charset="0"/>
              </a:rPr>
              <a:t>Semillas - Cosechas v. 24 </a:t>
            </a:r>
            <a:r>
              <a:rPr lang="es-CO" sz="2400" dirty="0">
                <a:solidFill>
                  <a:srgbClr val="FF0000"/>
                </a:solidFill>
                <a:latin typeface="Bell MT" panose="02020503060305020303" pitchFamily="18" charset="0"/>
              </a:rPr>
              <a:t>“</a:t>
            </a:r>
            <a:r>
              <a:rPr lang="es-ES" sz="2400" dirty="0">
                <a:solidFill>
                  <a:srgbClr val="FF0000"/>
                </a:solidFill>
                <a:latin typeface="Bell MT" panose="02020503060305020303" pitchFamily="18" charset="0"/>
              </a:rPr>
              <a:t>Cuando llegue el tiempo de la cosecha, darán la quinta parte a Faraón”</a:t>
            </a:r>
            <a:endParaRPr lang="es-CO" sz="2400" dirty="0">
              <a:solidFill>
                <a:srgbClr val="FF0000"/>
              </a:solidFill>
              <a:latin typeface="Bell MT" panose="02020503060305020303" pitchFamily="18" charset="0"/>
            </a:endParaRPr>
          </a:p>
          <a:p>
            <a:r>
              <a:rPr lang="es-CO" sz="2400" dirty="0">
                <a:latin typeface="Bell MT" panose="02020503060305020303" pitchFamily="18" charset="0"/>
              </a:rPr>
              <a:t>Conciencias v. 25 </a:t>
            </a:r>
            <a:r>
              <a:rPr lang="es-CO" sz="2400" dirty="0">
                <a:solidFill>
                  <a:srgbClr val="FF0000"/>
                </a:solidFill>
                <a:latin typeface="Bell MT" panose="02020503060305020303" pitchFamily="18" charset="0"/>
              </a:rPr>
              <a:t>“</a:t>
            </a:r>
            <a:r>
              <a:rPr lang="es-ES" sz="2400" dirty="0">
                <a:solidFill>
                  <a:srgbClr val="FF0000"/>
                </a:solidFill>
                <a:latin typeface="Bell MT" panose="02020503060305020303" pitchFamily="18" charset="0"/>
              </a:rPr>
              <a:t>aceptarnos como esclavos de Faraón”</a:t>
            </a:r>
            <a:endParaRPr lang="es-CO" sz="2400" dirty="0">
              <a:solidFill>
                <a:srgbClr val="FF0000"/>
              </a:solidFill>
              <a:latin typeface="Bell MT" panose="02020503060305020303" pitchFamily="18" charset="0"/>
            </a:endParaRPr>
          </a:p>
        </p:txBody>
      </p:sp>
    </p:spTree>
    <p:extLst>
      <p:ext uri="{BB962C8B-B14F-4D97-AF65-F5344CB8AC3E}">
        <p14:creationId xmlns:p14="http://schemas.microsoft.com/office/powerpoint/2010/main" val="1718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493420" y="1620361"/>
            <a:ext cx="11160100" cy="4154984"/>
          </a:xfrm>
          <a:prstGeom prst="rect">
            <a:avLst/>
          </a:prstGeom>
          <a:noFill/>
        </p:spPr>
        <p:txBody>
          <a:bodyPr wrap="square" rtlCol="0">
            <a:spAutoFit/>
          </a:bodyPr>
          <a:lstStyle/>
          <a:p>
            <a:pPr algn="just"/>
            <a:r>
              <a:rPr lang="es-ES" sz="2400" dirty="0">
                <a:latin typeface="Bell MT" panose="02020503060305020303" pitchFamily="18" charset="0"/>
              </a:rPr>
              <a:t>Éxodo 3,7-10</a:t>
            </a:r>
          </a:p>
          <a:p>
            <a:pPr algn="just"/>
            <a:endParaRPr lang="es-ES" sz="2400" dirty="0">
              <a:latin typeface="Bell MT" panose="02020503060305020303" pitchFamily="18" charset="0"/>
            </a:endParaRPr>
          </a:p>
          <a:p>
            <a:pPr algn="just"/>
            <a:r>
              <a:rPr lang="es-ES" sz="2400" dirty="0" err="1">
                <a:latin typeface="Bell MT" panose="02020503060305020303" pitchFamily="18" charset="0"/>
              </a:rPr>
              <a:t>Yavé</a:t>
            </a:r>
            <a:r>
              <a:rPr lang="es-ES" sz="2400" dirty="0">
                <a:latin typeface="Bell MT" panose="02020503060305020303" pitchFamily="18" charset="0"/>
              </a:rPr>
              <a:t> dijo: 'He visto la humillación de mi pueblo en Egipto, y he escuchado sus gritos cuando lo maltrataban sus mayordomos. Yo conozco sus sufrimientos,</a:t>
            </a:r>
          </a:p>
          <a:p>
            <a:pPr algn="just"/>
            <a:r>
              <a:rPr lang="es-ES" sz="2400" dirty="0">
                <a:latin typeface="Bell MT" panose="02020503060305020303" pitchFamily="18" charset="0"/>
              </a:rPr>
              <a:t> y por esta razón estoy bajando, para librarlo del poder de los egipcios y para hacerlo subir de aquí a un país grande y fértil, a una tierra que mana leche y miel, al territorio de los cananeos, de los heteos, de los amorreos, los </a:t>
            </a:r>
            <a:r>
              <a:rPr lang="es-ES" sz="2400" dirty="0" err="1">
                <a:latin typeface="Bell MT" panose="02020503060305020303" pitchFamily="18" charset="0"/>
              </a:rPr>
              <a:t>fereceos</a:t>
            </a:r>
            <a:r>
              <a:rPr lang="es-ES" sz="2400" dirty="0">
                <a:latin typeface="Bell MT" panose="02020503060305020303" pitchFamily="18" charset="0"/>
              </a:rPr>
              <a:t>, los </a:t>
            </a:r>
            <a:r>
              <a:rPr lang="es-ES" sz="2400" dirty="0" err="1">
                <a:latin typeface="Bell MT" panose="02020503060305020303" pitchFamily="18" charset="0"/>
              </a:rPr>
              <a:t>jeveos</a:t>
            </a:r>
            <a:r>
              <a:rPr lang="es-ES" sz="2400" dirty="0">
                <a:latin typeface="Bell MT" panose="02020503060305020303" pitchFamily="18" charset="0"/>
              </a:rPr>
              <a:t> y los jebuseos.</a:t>
            </a:r>
          </a:p>
          <a:p>
            <a:pPr algn="just"/>
            <a:r>
              <a:rPr lang="es-ES" sz="2400" dirty="0">
                <a:latin typeface="Bell MT" panose="02020503060305020303" pitchFamily="18" charset="0"/>
              </a:rPr>
              <a:t> El clamor de los hijos de Israel ha llegado hasta mí y he visto cómo los egipcios los oprimen.</a:t>
            </a:r>
          </a:p>
          <a:p>
            <a:pPr algn="just"/>
            <a:r>
              <a:rPr lang="es-ES" sz="2400" dirty="0">
                <a:latin typeface="Bell MT" panose="02020503060305020303" pitchFamily="18" charset="0"/>
              </a:rPr>
              <a:t>Ve, pues, yo te envío a Faraón para que saques de Egipto a mi pueblo, los hijos de Israel</a:t>
            </a:r>
          </a:p>
          <a:p>
            <a:endParaRPr lang="es-CL" sz="2400" dirty="0">
              <a:latin typeface="Bell MT" panose="02020503060305020303" pitchFamily="18" charset="0"/>
            </a:endParaRP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6096000" cy="1015663"/>
          </a:xfrm>
          <a:prstGeom prst="rect">
            <a:avLst/>
          </a:prstGeom>
          <a:noFill/>
        </p:spPr>
        <p:txBody>
          <a:bodyPr wrap="square">
            <a:spAutoFit/>
          </a:bodyPr>
          <a:lstStyle/>
          <a:p>
            <a:pPr marL="457200" indent="-457200">
              <a:buAutoNum type="arabicPeriod"/>
            </a:pPr>
            <a:r>
              <a:rPr lang="es-ES" sz="2000" b="1" dirty="0">
                <a:solidFill>
                  <a:srgbClr val="C00000"/>
                </a:solidFill>
                <a:latin typeface="Bell MT" panose="02020503060305020303" pitchFamily="18" charset="0"/>
              </a:rPr>
              <a:t>Generalidades</a:t>
            </a:r>
          </a:p>
          <a:p>
            <a:pPr marL="457200" indent="-457200">
              <a:buAutoNum type="arabicPeriod"/>
            </a:pPr>
            <a:endParaRPr lang="es-ES" sz="2000" b="1" dirty="0">
              <a:solidFill>
                <a:srgbClr val="C00000"/>
              </a:solidFill>
              <a:latin typeface="Bell MT" panose="02020503060305020303" pitchFamily="18" charset="0"/>
            </a:endParaRPr>
          </a:p>
          <a:p>
            <a:r>
              <a:rPr lang="es-ES" sz="2000" b="1" dirty="0">
                <a:solidFill>
                  <a:srgbClr val="C00000"/>
                </a:solidFill>
                <a:latin typeface="Bell MT" panose="02020503060305020303" pitchFamily="18" charset="0"/>
              </a:rPr>
              <a:t>La profunda experiencia de liberación</a:t>
            </a:r>
          </a:p>
        </p:txBody>
      </p:sp>
    </p:spTree>
    <p:extLst>
      <p:ext uri="{BB962C8B-B14F-4D97-AF65-F5344CB8AC3E}">
        <p14:creationId xmlns:p14="http://schemas.microsoft.com/office/powerpoint/2010/main" val="87288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576027" y="1582341"/>
            <a:ext cx="10914933" cy="3939540"/>
          </a:xfrm>
          <a:prstGeom prst="rect">
            <a:avLst/>
          </a:prstGeom>
          <a:noFill/>
        </p:spPr>
        <p:txBody>
          <a:bodyPr wrap="square" rtlCol="0">
            <a:spAutoFit/>
          </a:bodyPr>
          <a:lstStyle/>
          <a:p>
            <a:pPr algn="just"/>
            <a:r>
              <a:rPr lang="es-ES" sz="2500" dirty="0">
                <a:latin typeface="Bell MT" panose="02020503060305020303" pitchFamily="18" charset="0"/>
              </a:rPr>
              <a:t>Relatos Éxodo y de Números:</a:t>
            </a:r>
          </a:p>
          <a:p>
            <a:pPr algn="just"/>
            <a:endParaRPr lang="es-ES" sz="2500" dirty="0">
              <a:latin typeface="Bell MT" panose="02020503060305020303" pitchFamily="18" charset="0"/>
            </a:endParaRPr>
          </a:p>
          <a:p>
            <a:pPr algn="just"/>
            <a:r>
              <a:rPr lang="es-ES" sz="2500" dirty="0">
                <a:latin typeface="Bell MT" panose="02020503060305020303" pitchFamily="18" charset="0"/>
              </a:rPr>
              <a:t>Defensa popular: </a:t>
            </a:r>
            <a:r>
              <a:rPr lang="es-ES" sz="2500" dirty="0">
                <a:solidFill>
                  <a:srgbClr val="FF0000"/>
                </a:solidFill>
                <a:latin typeface="Bell MT" panose="02020503060305020303" pitchFamily="18" charset="0"/>
              </a:rPr>
              <a:t>Todos defienden a todos: sin impuestos para la guerra y ejercito</a:t>
            </a:r>
          </a:p>
          <a:p>
            <a:pPr algn="just"/>
            <a:r>
              <a:rPr lang="es-ES" sz="2500" dirty="0">
                <a:latin typeface="Bell MT" panose="02020503060305020303" pitchFamily="18" charset="0"/>
              </a:rPr>
              <a:t>Religión popular: </a:t>
            </a:r>
            <a:r>
              <a:rPr lang="es-ES" sz="2500" dirty="0">
                <a:solidFill>
                  <a:srgbClr val="FF0000"/>
                </a:solidFill>
                <a:latin typeface="Bell MT" panose="02020503060305020303" pitchFamily="18" charset="0"/>
              </a:rPr>
              <a:t>Sitios de culto en todas las tribus</a:t>
            </a:r>
          </a:p>
          <a:p>
            <a:pPr algn="just"/>
            <a:r>
              <a:rPr lang="es-ES" sz="2500" dirty="0">
                <a:latin typeface="Bell MT" panose="02020503060305020303" pitchFamily="18" charset="0"/>
              </a:rPr>
              <a:t>Justicia popular: </a:t>
            </a:r>
            <a:r>
              <a:rPr lang="es-ES" sz="2500" dirty="0">
                <a:solidFill>
                  <a:srgbClr val="FF0000"/>
                </a:solidFill>
                <a:latin typeface="Bell MT" panose="02020503060305020303" pitchFamily="18" charset="0"/>
              </a:rPr>
              <a:t>Dirigentes social propios: Jueces</a:t>
            </a:r>
          </a:p>
          <a:p>
            <a:pPr algn="just"/>
            <a:r>
              <a:rPr lang="es-ES" sz="2500" dirty="0">
                <a:latin typeface="Bell MT" panose="02020503060305020303" pitchFamily="18" charset="0"/>
              </a:rPr>
              <a:t>Unión de culturas: </a:t>
            </a:r>
            <a:r>
              <a:rPr lang="es-ES" sz="2500" dirty="0">
                <a:solidFill>
                  <a:srgbClr val="FF0000"/>
                </a:solidFill>
                <a:latin typeface="Bell MT" panose="02020503060305020303" pitchFamily="18" charset="0"/>
              </a:rPr>
              <a:t>Unidad en la diversidad</a:t>
            </a:r>
          </a:p>
          <a:p>
            <a:pPr algn="just"/>
            <a:r>
              <a:rPr lang="es-ES" sz="2500" dirty="0">
                <a:latin typeface="Bell MT" panose="02020503060305020303" pitchFamily="18" charset="0"/>
              </a:rPr>
              <a:t>Ética alternativa: </a:t>
            </a:r>
            <a:r>
              <a:rPr lang="es-ES" sz="2500" dirty="0">
                <a:solidFill>
                  <a:srgbClr val="FF0000"/>
                </a:solidFill>
                <a:latin typeface="Bell MT" panose="02020503060305020303" pitchFamily="18" charset="0"/>
              </a:rPr>
              <a:t>Opuesta al faraón</a:t>
            </a:r>
          </a:p>
          <a:p>
            <a:pPr algn="just"/>
            <a:r>
              <a:rPr lang="es-ES" sz="2500" dirty="0">
                <a:latin typeface="Bell MT" panose="02020503060305020303" pitchFamily="18" charset="0"/>
              </a:rPr>
              <a:t>Año Jubilar: </a:t>
            </a:r>
            <a:r>
              <a:rPr lang="es-ES" sz="2500" dirty="0">
                <a:solidFill>
                  <a:srgbClr val="FF0000"/>
                </a:solidFill>
                <a:latin typeface="Bell MT" panose="02020503060305020303" pitchFamily="18" charset="0"/>
              </a:rPr>
              <a:t>Nivelación económica</a:t>
            </a:r>
          </a:p>
          <a:p>
            <a:pPr algn="just"/>
            <a:r>
              <a:rPr lang="es-ES" sz="2500" dirty="0">
                <a:latin typeface="Bell MT" panose="02020503060305020303" pitchFamily="18" charset="0"/>
              </a:rPr>
              <a:t>Alianza con Dios: </a:t>
            </a:r>
            <a:r>
              <a:rPr lang="es-ES" sz="2500" dirty="0">
                <a:solidFill>
                  <a:srgbClr val="FF0000"/>
                </a:solidFill>
                <a:latin typeface="Bell MT" panose="02020503060305020303" pitchFamily="18" charset="0"/>
              </a:rPr>
              <a:t>Vivencia de la justicia hecha amor</a:t>
            </a:r>
          </a:p>
          <a:p>
            <a:endParaRPr lang="es-CL" sz="2500" dirty="0">
              <a:latin typeface="Bell MT" panose="02020503060305020303" pitchFamily="18" charset="0"/>
            </a:endParaRP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6096000" cy="1323439"/>
          </a:xfrm>
          <a:prstGeom prst="rect">
            <a:avLst/>
          </a:prstGeom>
          <a:noFill/>
        </p:spPr>
        <p:txBody>
          <a:bodyPr wrap="square">
            <a:spAutoFit/>
          </a:bodyPr>
          <a:lstStyle/>
          <a:p>
            <a:pPr marL="457200" indent="-457200">
              <a:buAutoNum type="arabicPeriod"/>
            </a:pPr>
            <a:r>
              <a:rPr lang="es-ES" sz="2000" b="1" dirty="0">
                <a:solidFill>
                  <a:srgbClr val="C00000"/>
                </a:solidFill>
                <a:latin typeface="Bell MT" panose="02020503060305020303" pitchFamily="18" charset="0"/>
              </a:rPr>
              <a:t>Generalidades</a:t>
            </a:r>
          </a:p>
          <a:p>
            <a:pPr marL="457200" indent="-457200">
              <a:buAutoNum type="arabicPeriod"/>
            </a:pPr>
            <a:endParaRPr lang="es-ES" sz="2000" b="1" dirty="0">
              <a:solidFill>
                <a:srgbClr val="C00000"/>
              </a:solidFill>
              <a:latin typeface="Bell MT" panose="02020503060305020303" pitchFamily="18" charset="0"/>
            </a:endParaRPr>
          </a:p>
          <a:p>
            <a:r>
              <a:rPr lang="es-ES" sz="2000" b="1" dirty="0">
                <a:solidFill>
                  <a:srgbClr val="C00000"/>
                </a:solidFill>
                <a:latin typeface="Bell MT" panose="02020503060305020303" pitchFamily="18" charset="0"/>
              </a:rPr>
              <a:t>Proyecto de Dios: la experiencia tribal</a:t>
            </a:r>
          </a:p>
          <a:p>
            <a:endParaRPr lang="es-ES" sz="2000" b="1" dirty="0">
              <a:solidFill>
                <a:srgbClr val="C00000"/>
              </a:solidFill>
              <a:latin typeface="Bell MT" panose="02020503060305020303" pitchFamily="18" charset="0"/>
            </a:endParaRPr>
          </a:p>
        </p:txBody>
      </p:sp>
    </p:spTree>
    <p:extLst>
      <p:ext uri="{BB962C8B-B14F-4D97-AF65-F5344CB8AC3E}">
        <p14:creationId xmlns:p14="http://schemas.microsoft.com/office/powerpoint/2010/main" val="37403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493420" y="1734741"/>
            <a:ext cx="10956900" cy="4154984"/>
          </a:xfrm>
          <a:prstGeom prst="rect">
            <a:avLst/>
          </a:prstGeom>
          <a:noFill/>
        </p:spPr>
        <p:txBody>
          <a:bodyPr wrap="square" rtlCol="0">
            <a:spAutoFit/>
          </a:bodyPr>
          <a:lstStyle/>
          <a:p>
            <a:pPr algn="just"/>
            <a:r>
              <a:rPr lang="es-ES" sz="2400" dirty="0">
                <a:latin typeface="Bell MT" panose="02020503060305020303" pitchFamily="18" charset="0"/>
              </a:rPr>
              <a:t>Le dijeron: 'Te has vuelto viejo y tus hijos no siguen tus pasos, ya es tiempo de que nos des un rey para que nos gobierne como se hace en todas las naciones'.</a:t>
            </a:r>
          </a:p>
          <a:p>
            <a:pPr algn="just"/>
            <a:r>
              <a:rPr lang="es-ES" sz="2400" dirty="0">
                <a:latin typeface="Bell MT" panose="02020503060305020303" pitchFamily="18" charset="0"/>
              </a:rPr>
              <a:t>Lo que disgustó a Samuel fue: '¡Danos un rey para que nos gobierne!' Samuel se dirigió entonces a </a:t>
            </a:r>
            <a:r>
              <a:rPr lang="es-ES" sz="2400" dirty="0" err="1">
                <a:latin typeface="Bell MT" panose="02020503060305020303" pitchFamily="18" charset="0"/>
              </a:rPr>
              <a:t>Yavé</a:t>
            </a:r>
            <a:r>
              <a:rPr lang="es-ES" sz="2400" dirty="0">
                <a:latin typeface="Bell MT" panose="02020503060305020303" pitchFamily="18" charset="0"/>
              </a:rPr>
              <a:t>, y </a:t>
            </a:r>
            <a:r>
              <a:rPr lang="es-ES" sz="2400" dirty="0" err="1">
                <a:latin typeface="Bell MT" panose="02020503060305020303" pitchFamily="18" charset="0"/>
              </a:rPr>
              <a:t>Yavé</a:t>
            </a:r>
            <a:r>
              <a:rPr lang="es-ES" sz="2400" dirty="0">
                <a:latin typeface="Bell MT" panose="02020503060305020303" pitchFamily="18" charset="0"/>
              </a:rPr>
              <a:t> dijo a Samuel: 'Atiende a todo lo que te dice este pueblo, porque no es a ti a quien rechazan sino a mí. Ya no quieren que reine sobre ellos.</a:t>
            </a:r>
          </a:p>
          <a:p>
            <a:pPr algn="just"/>
            <a:r>
              <a:rPr lang="es-ES" sz="2400" dirty="0">
                <a:latin typeface="Bell MT" panose="02020503060305020303" pitchFamily="18" charset="0"/>
              </a:rPr>
              <a:t>Actúan contigo como lo han hecho siempre conmigo, desde el día en que los saqué de Egipto, cuando me abandonaron y sirvieron a dioses extranjeros.</a:t>
            </a:r>
          </a:p>
          <a:p>
            <a:pPr algn="just"/>
            <a:r>
              <a:rPr lang="es-ES" sz="2400" dirty="0">
                <a:latin typeface="Bell MT" panose="02020503060305020303" pitchFamily="18" charset="0"/>
              </a:rPr>
              <a:t>Acoge su demanda, pero diles bien cómo mandará el rey que los gobernará’.</a:t>
            </a:r>
          </a:p>
          <a:p>
            <a:pPr algn="just"/>
            <a:endParaRPr lang="es-ES" sz="2400" dirty="0">
              <a:latin typeface="Bell MT" panose="02020503060305020303" pitchFamily="18" charset="0"/>
            </a:endParaRPr>
          </a:p>
          <a:p>
            <a:r>
              <a:rPr lang="es-CL" sz="2400" dirty="0">
                <a:latin typeface="Bell MT" panose="02020503060305020303" pitchFamily="18" charset="0"/>
              </a:rPr>
              <a:t>(1 Sam 8,1-20)</a:t>
            </a:r>
          </a:p>
          <a:p>
            <a:endParaRPr lang="es-CL" sz="2400" dirty="0">
              <a:latin typeface="Bell MT" panose="02020503060305020303" pitchFamily="18" charset="0"/>
            </a:endParaRP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7837780" cy="1015663"/>
          </a:xfrm>
          <a:prstGeom prst="rect">
            <a:avLst/>
          </a:prstGeom>
          <a:noFill/>
        </p:spPr>
        <p:txBody>
          <a:bodyPr wrap="square">
            <a:spAutoFit/>
          </a:bodyPr>
          <a:lstStyle/>
          <a:p>
            <a:pPr marL="457200" indent="-457200">
              <a:buAutoNum type="arabicPeriod"/>
            </a:pPr>
            <a:r>
              <a:rPr lang="es-ES" sz="2000" b="1" dirty="0">
                <a:solidFill>
                  <a:srgbClr val="C00000"/>
                </a:solidFill>
                <a:latin typeface="Bell MT" panose="02020503060305020303" pitchFamily="18" charset="0"/>
              </a:rPr>
              <a:t>Generalidades</a:t>
            </a:r>
          </a:p>
          <a:p>
            <a:pPr marL="457200" indent="-457200">
              <a:buAutoNum type="arabicPeriod"/>
            </a:pPr>
            <a:endParaRPr lang="es-ES" sz="2000" b="1" dirty="0">
              <a:solidFill>
                <a:srgbClr val="C00000"/>
              </a:solidFill>
              <a:latin typeface="Bell MT" panose="02020503060305020303" pitchFamily="18" charset="0"/>
            </a:endParaRPr>
          </a:p>
          <a:p>
            <a:r>
              <a:rPr lang="es-ES" sz="2000" b="1" dirty="0">
                <a:solidFill>
                  <a:srgbClr val="C00000"/>
                </a:solidFill>
                <a:latin typeface="Bell MT" panose="02020503060305020303" pitchFamily="18" charset="0"/>
              </a:rPr>
              <a:t>El pueblo quiere volver a una realidad de dominación.</a:t>
            </a:r>
          </a:p>
        </p:txBody>
      </p:sp>
    </p:spTree>
    <p:extLst>
      <p:ext uri="{BB962C8B-B14F-4D97-AF65-F5344CB8AC3E}">
        <p14:creationId xmlns:p14="http://schemas.microsoft.com/office/powerpoint/2010/main" val="333126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4D9E49-3CC8-43CE-88F7-81777DD026C2}"/>
              </a:ext>
            </a:extLst>
          </p:cNvPr>
          <p:cNvSpPr txBox="1"/>
          <p:nvPr/>
        </p:nvSpPr>
        <p:spPr>
          <a:xfrm>
            <a:off x="493420" y="1338501"/>
            <a:ext cx="10956900" cy="4154984"/>
          </a:xfrm>
          <a:prstGeom prst="rect">
            <a:avLst/>
          </a:prstGeom>
          <a:noFill/>
        </p:spPr>
        <p:txBody>
          <a:bodyPr wrap="square" rtlCol="0">
            <a:spAutoFit/>
          </a:bodyPr>
          <a:lstStyle/>
          <a:p>
            <a:pPr algn="just"/>
            <a:r>
              <a:rPr lang="es-ES" sz="2400" dirty="0">
                <a:latin typeface="Bell MT" panose="02020503060305020303" pitchFamily="18" charset="0"/>
              </a:rPr>
              <a:t>Es el representante de la contestación del orden establecido, basándose en su carisma personal que le autoriza a anunciar una novedad de la doctrina religiosa,  haciendo frente al formalismo implantado por los sacerdotes y la religión establecida. </a:t>
            </a:r>
          </a:p>
          <a:p>
            <a:pPr algn="just"/>
            <a:endParaRPr lang="es-ES" sz="2400" dirty="0">
              <a:latin typeface="Bell MT" panose="02020503060305020303" pitchFamily="18" charset="0"/>
            </a:endParaRPr>
          </a:p>
          <a:p>
            <a:pPr algn="just"/>
            <a:r>
              <a:rPr lang="es-ES" sz="2400" dirty="0">
                <a:latin typeface="Bell MT" panose="02020503060305020303" pitchFamily="18" charset="0"/>
              </a:rPr>
              <a:t>No sigue cursos de preparación sino que su experiencia de Dios le asalta de repente sin preparación previa.</a:t>
            </a:r>
          </a:p>
          <a:p>
            <a:pPr algn="just"/>
            <a:r>
              <a:rPr lang="es-ES" sz="2400" dirty="0">
                <a:latin typeface="Bell MT" panose="02020503060305020303" pitchFamily="18" charset="0"/>
              </a:rPr>
              <a:t> </a:t>
            </a:r>
          </a:p>
          <a:p>
            <a:pPr algn="just"/>
            <a:r>
              <a:rPr lang="es-ES" sz="2400" dirty="0">
                <a:latin typeface="Bell MT" panose="02020503060305020303" pitchFamily="18" charset="0"/>
              </a:rPr>
              <a:t>Se centra en el futuro y considera las cosas actuales a la luz de su destino final. Esta revelación le condena a la marginación o a la muerte por parte del sistema religioso oficial.</a:t>
            </a:r>
          </a:p>
          <a:p>
            <a:endParaRPr lang="es-CL" sz="2400" dirty="0">
              <a:latin typeface="Bell MT" panose="02020503060305020303" pitchFamily="18" charset="0"/>
            </a:endParaRPr>
          </a:p>
        </p:txBody>
      </p:sp>
      <p:sp>
        <p:nvSpPr>
          <p:cNvPr id="2" name="CuadroTexto 1">
            <a:extLst>
              <a:ext uri="{FF2B5EF4-FFF2-40B4-BE49-F238E27FC236}">
                <a16:creationId xmlns:a16="http://schemas.microsoft.com/office/drawing/2014/main" id="{C7FA8E5A-1C51-F880-25BC-08C2265DE294}"/>
              </a:ext>
            </a:extLst>
          </p:cNvPr>
          <p:cNvSpPr txBox="1"/>
          <p:nvPr/>
        </p:nvSpPr>
        <p:spPr>
          <a:xfrm>
            <a:off x="493420" y="388289"/>
            <a:ext cx="7837780" cy="769441"/>
          </a:xfrm>
          <a:prstGeom prst="rect">
            <a:avLst/>
          </a:prstGeom>
          <a:noFill/>
        </p:spPr>
        <p:txBody>
          <a:bodyPr wrap="square">
            <a:spAutoFit/>
          </a:bodyPr>
          <a:lstStyle/>
          <a:p>
            <a:r>
              <a:rPr lang="es-ES" sz="2000" b="1" dirty="0">
                <a:solidFill>
                  <a:srgbClr val="C00000"/>
                </a:solidFill>
                <a:latin typeface="Bell MT" panose="02020503060305020303" pitchFamily="18" charset="0"/>
              </a:rPr>
              <a:t>2. </a:t>
            </a:r>
            <a:r>
              <a:rPr lang="es-ES" sz="2400" b="1" dirty="0">
                <a:solidFill>
                  <a:srgbClr val="C00000"/>
                </a:solidFill>
                <a:latin typeface="Bell MT" panose="02020503060305020303" pitchFamily="18" charset="0"/>
              </a:rPr>
              <a:t>Características</a:t>
            </a:r>
            <a:r>
              <a:rPr lang="es-ES" sz="2000" b="1" dirty="0">
                <a:solidFill>
                  <a:srgbClr val="C00000"/>
                </a:solidFill>
                <a:latin typeface="Bell MT" panose="02020503060305020303" pitchFamily="18" charset="0"/>
              </a:rPr>
              <a:t> de los profetas</a:t>
            </a:r>
          </a:p>
          <a:p>
            <a:endParaRPr lang="es-ES" sz="2000" b="1" dirty="0">
              <a:solidFill>
                <a:srgbClr val="C00000"/>
              </a:solidFill>
              <a:latin typeface="Bell MT" panose="02020503060305020303" pitchFamily="18" charset="0"/>
            </a:endParaRPr>
          </a:p>
        </p:txBody>
      </p:sp>
    </p:spTree>
    <p:extLst>
      <p:ext uri="{BB962C8B-B14F-4D97-AF65-F5344CB8AC3E}">
        <p14:creationId xmlns:p14="http://schemas.microsoft.com/office/powerpoint/2010/main" val="19720401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3806</Words>
  <Application>Microsoft Office PowerPoint</Application>
  <PresentationFormat>Panorámica</PresentationFormat>
  <Paragraphs>297</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Bell MT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 recuerdo agradecido a Juan Manuel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Michea</dc:creator>
  <cp:lastModifiedBy>ab37</cp:lastModifiedBy>
  <cp:revision>61</cp:revision>
  <dcterms:created xsi:type="dcterms:W3CDTF">2021-06-29T00:11:56Z</dcterms:created>
  <dcterms:modified xsi:type="dcterms:W3CDTF">2024-05-04T02:09:02Z</dcterms:modified>
</cp:coreProperties>
</file>